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192963" cy="103235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ffice" initials="o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C"/>
    <a:srgbClr val="FF6699"/>
    <a:srgbClr val="FFE1FF"/>
    <a:srgbClr val="FF99CC"/>
    <a:srgbClr val="008F6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3582" y="-474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四角形: 角を丸くする 25">
            <a:extLst>
              <a:ext uri="{FF2B5EF4-FFF2-40B4-BE49-F238E27FC236}">
                <a16:creationId xmlns="" xmlns:a16="http://schemas.microsoft.com/office/drawing/2014/main" id="{32819361-A9A7-4C5B-B81F-F1F7F0CEE9AA}"/>
              </a:ext>
            </a:extLst>
          </p:cNvPr>
          <p:cNvSpPr/>
          <p:nvPr/>
        </p:nvSpPr>
        <p:spPr>
          <a:xfrm>
            <a:off x="196435" y="162082"/>
            <a:ext cx="3240000" cy="999400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42138" y="208647"/>
            <a:ext cx="3253500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00" b="1" dirty="0">
                <a:ln w="190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新型コロナウイルス・</a:t>
            </a:r>
            <a:r>
              <a:rPr lang="en-US" altLang="ja-JP" sz="1100" b="1" dirty="0">
                <a:ln w="190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COVID-19</a:t>
            </a:r>
            <a:r>
              <a:rPr lang="ja-JP" altLang="en-US" sz="1100" b="1" dirty="0">
                <a:ln w="190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対策</a:t>
            </a:r>
            <a:endParaRPr lang="en-US" altLang="ja-JP" sz="1100" b="1" dirty="0">
              <a:ln w="19050">
                <a:noFill/>
              </a:ln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7" name="直線コネクタ 46">
            <a:extLst>
              <a:ext uri="{FF2B5EF4-FFF2-40B4-BE49-F238E27FC236}">
                <a16:creationId xmlns="" xmlns:a16="http://schemas.microsoft.com/office/drawing/2014/main" id="{127FDB06-83DE-4FFC-9582-19B91F0CA8A6}"/>
              </a:ext>
            </a:extLst>
          </p:cNvPr>
          <p:cNvCxnSpPr>
            <a:cxnSpLocks/>
          </p:cNvCxnSpPr>
          <p:nvPr/>
        </p:nvCxnSpPr>
        <p:spPr>
          <a:xfrm>
            <a:off x="196435" y="9702218"/>
            <a:ext cx="3125201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="" xmlns:a16="http://schemas.microsoft.com/office/drawing/2014/main" id="{8BD674EF-68A9-4CE2-A559-C45FB2898E04}"/>
              </a:ext>
            </a:extLst>
          </p:cNvPr>
          <p:cNvCxnSpPr>
            <a:cxnSpLocks/>
          </p:cNvCxnSpPr>
          <p:nvPr/>
        </p:nvCxnSpPr>
        <p:spPr>
          <a:xfrm>
            <a:off x="207366" y="1242258"/>
            <a:ext cx="3122957" cy="0"/>
          </a:xfrm>
          <a:prstGeom prst="line">
            <a:avLst/>
          </a:prstGeom>
          <a:ln w="5715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>
            <a:extLst>
              <a:ext uri="{FF2B5EF4-FFF2-40B4-BE49-F238E27FC236}">
                <a16:creationId xmlns="" xmlns:a16="http://schemas.microsoft.com/office/drawing/2014/main" id="{A63912E6-1564-466D-A516-32CF1D3F302C}"/>
              </a:ext>
            </a:extLst>
          </p:cNvPr>
          <p:cNvSpPr/>
          <p:nvPr/>
        </p:nvSpPr>
        <p:spPr>
          <a:xfrm>
            <a:off x="84258" y="985300"/>
            <a:ext cx="3382760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～事業継続／</a:t>
            </a:r>
            <a:r>
              <a:rPr lang="en-US" altLang="ja-JP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BCP</a:t>
            </a:r>
            <a:r>
              <a:rPr lang="ja-JP" altLang="en-US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Business Continuity Plan</a:t>
            </a:r>
            <a:r>
              <a:rPr lang="ja-JP" altLang="en-US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）に向けて～</a:t>
            </a:r>
            <a:endParaRPr lang="ja-JP" altLang="en-US" sz="900" dirty="0">
              <a:ln w="6350">
                <a:solidFill>
                  <a:srgbClr val="C00000"/>
                </a:solidFill>
              </a:ln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="" xmlns:a16="http://schemas.microsoft.com/office/drawing/2014/main" id="{34F2CC78-E1BA-4F34-BE41-949D7F961DA4}"/>
              </a:ext>
            </a:extLst>
          </p:cNvPr>
          <p:cNvSpPr/>
          <p:nvPr/>
        </p:nvSpPr>
        <p:spPr>
          <a:xfrm>
            <a:off x="142094" y="439196"/>
            <a:ext cx="325350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800" b="1" dirty="0">
                <a:ln w="19050">
                  <a:solidFill>
                    <a:srgbClr val="0070C0"/>
                  </a:solidFill>
                </a:ln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正しい手洗い</a:t>
            </a:r>
            <a:endParaRPr lang="en-US" altLang="ja-JP" sz="3800" b="1" dirty="0">
              <a:ln w="19050">
                <a:solidFill>
                  <a:srgbClr val="0070C0"/>
                </a:solidFill>
              </a:ln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8" name="Picture 4" descr="手洗い">
            <a:extLst>
              <a:ext uri="{FF2B5EF4-FFF2-40B4-BE49-F238E27FC236}">
                <a16:creationId xmlns="" xmlns:a16="http://schemas.microsoft.com/office/drawing/2014/main" id="{6261EEEE-E7B8-4CF3-A287-36BD626E4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7" t="15164" r="49962" b="63383"/>
          <a:stretch/>
        </p:blipFill>
        <p:spPr bwMode="auto">
          <a:xfrm>
            <a:off x="218852" y="1849983"/>
            <a:ext cx="1692948" cy="106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手洗い">
            <a:extLst>
              <a:ext uri="{FF2B5EF4-FFF2-40B4-BE49-F238E27FC236}">
                <a16:creationId xmlns="" xmlns:a16="http://schemas.microsoft.com/office/drawing/2014/main" id="{2F429DC2-8F1D-4B12-AF66-9761993307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7" t="67686" r="7271" b="11541"/>
          <a:stretch/>
        </p:blipFill>
        <p:spPr bwMode="auto">
          <a:xfrm>
            <a:off x="231904" y="7787423"/>
            <a:ext cx="1639439" cy="102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手洗い">
            <a:extLst>
              <a:ext uri="{FF2B5EF4-FFF2-40B4-BE49-F238E27FC236}">
                <a16:creationId xmlns="" xmlns:a16="http://schemas.microsoft.com/office/drawing/2014/main" id="{E3F9D45F-BE87-49FC-B9D6-8A8E10F468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7" t="67498" r="49962" b="11541"/>
          <a:stretch/>
        </p:blipFill>
        <p:spPr bwMode="auto">
          <a:xfrm>
            <a:off x="214089" y="6597185"/>
            <a:ext cx="1692948" cy="103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手洗い">
            <a:extLst>
              <a:ext uri="{FF2B5EF4-FFF2-40B4-BE49-F238E27FC236}">
                <a16:creationId xmlns="" xmlns:a16="http://schemas.microsoft.com/office/drawing/2014/main" id="{FB758E7F-2C50-4683-9A40-9237788AC9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7" t="42993" r="49962" b="36582"/>
          <a:stretch/>
        </p:blipFill>
        <p:spPr bwMode="auto">
          <a:xfrm>
            <a:off x="219914" y="4259585"/>
            <a:ext cx="1692948" cy="101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手洗い">
            <a:extLst>
              <a:ext uri="{FF2B5EF4-FFF2-40B4-BE49-F238E27FC236}">
                <a16:creationId xmlns="" xmlns:a16="http://schemas.microsoft.com/office/drawing/2014/main" id="{0532B241-94E8-4C59-9B48-BBF29B2140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7" t="42858" r="7271" b="36216"/>
          <a:stretch/>
        </p:blipFill>
        <p:spPr bwMode="auto">
          <a:xfrm>
            <a:off x="236446" y="5433047"/>
            <a:ext cx="1639439" cy="103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手洗い">
            <a:extLst>
              <a:ext uri="{FF2B5EF4-FFF2-40B4-BE49-F238E27FC236}">
                <a16:creationId xmlns="" xmlns:a16="http://schemas.microsoft.com/office/drawing/2014/main" id="{7D5E4DF9-C62C-493D-B5E4-BFB86A38B7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7" t="16192" r="7271" b="63383"/>
          <a:stretch/>
        </p:blipFill>
        <p:spPr bwMode="auto">
          <a:xfrm>
            <a:off x="236446" y="3065236"/>
            <a:ext cx="1639439" cy="101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>
            <a:extLst>
              <a:ext uri="{FF2B5EF4-FFF2-40B4-BE49-F238E27FC236}">
                <a16:creationId xmlns="" xmlns:a16="http://schemas.microsoft.com/office/drawing/2014/main" id="{09CD09D1-9629-4681-A0A0-E2B601160170}"/>
              </a:ext>
            </a:extLst>
          </p:cNvPr>
          <p:cNvSpPr/>
          <p:nvPr/>
        </p:nvSpPr>
        <p:spPr>
          <a:xfrm>
            <a:off x="207889" y="1358790"/>
            <a:ext cx="3122433" cy="546578"/>
          </a:xfrm>
          <a:prstGeom prst="rect">
            <a:avLst/>
          </a:prstGeom>
          <a:solidFill>
            <a:srgbClr val="FFEB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吹き出し: 円形 10">
            <a:extLst>
              <a:ext uri="{FF2B5EF4-FFF2-40B4-BE49-F238E27FC236}">
                <a16:creationId xmlns="" xmlns:a16="http://schemas.microsoft.com/office/drawing/2014/main" id="{74DDFBD1-0B7C-4584-ACD7-65C09BB8B253}"/>
              </a:ext>
            </a:extLst>
          </p:cNvPr>
          <p:cNvSpPr/>
          <p:nvPr/>
        </p:nvSpPr>
        <p:spPr>
          <a:xfrm rot="21343033">
            <a:off x="96015" y="1332537"/>
            <a:ext cx="944392" cy="350182"/>
          </a:xfrm>
          <a:prstGeom prst="wedgeEllipseCallout">
            <a:avLst>
              <a:gd name="adj1" fmla="val 39872"/>
              <a:gd name="adj2" fmla="val 60115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="" xmlns:a16="http://schemas.microsoft.com/office/drawing/2014/main" id="{19EB507A-97F1-4908-AD50-AC9CDE6003D5}"/>
              </a:ext>
            </a:extLst>
          </p:cNvPr>
          <p:cNvSpPr/>
          <p:nvPr/>
        </p:nvSpPr>
        <p:spPr>
          <a:xfrm rot="21245741">
            <a:off x="74325" y="1423638"/>
            <a:ext cx="1006387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" b="1" dirty="0">
                <a:ln w="19050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手洗いの前に</a:t>
            </a:r>
            <a:endParaRPr lang="en-US" altLang="ja-JP" sz="1000" b="1" dirty="0">
              <a:ln w="19050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="" xmlns:a16="http://schemas.microsoft.com/office/drawing/2014/main" id="{A4567AB8-9EBB-435D-AE2F-614C37C7A572}"/>
              </a:ext>
            </a:extLst>
          </p:cNvPr>
          <p:cNvSpPr/>
          <p:nvPr/>
        </p:nvSpPr>
        <p:spPr>
          <a:xfrm>
            <a:off x="963082" y="1366484"/>
            <a:ext cx="2031325" cy="5200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■爪は短く切っておく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■時計や指輪は外しておく</a:t>
            </a:r>
            <a:endParaRPr lang="ja-JP" altLang="en-US" sz="1200" b="1" dirty="0">
              <a:ln w="6350">
                <a:solidFill>
                  <a:srgbClr val="C00000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="" xmlns:a16="http://schemas.microsoft.com/office/drawing/2014/main" id="{1E84B2FD-E412-422E-9AD6-6D58112C42DD}"/>
              </a:ext>
            </a:extLst>
          </p:cNvPr>
          <p:cNvSpPr/>
          <p:nvPr/>
        </p:nvSpPr>
        <p:spPr>
          <a:xfrm>
            <a:off x="1767967" y="2111525"/>
            <a:ext cx="1626750" cy="649793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100" b="1" dirty="0">
                <a:ln w="63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流水でよく手をぬらした後、石けんをつけ、手のひらをよくこする</a:t>
            </a: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b="1" dirty="0">
                <a:ln w="63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手の甲をのばすようにこする</a:t>
            </a: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b="1" dirty="0">
                <a:ln w="63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手のひらの上で指先をこするようにして、指先・爪の間を念入りに洗う</a:t>
            </a: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3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b="1" dirty="0">
                <a:ln w="63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両手を組むようにして指の間を洗う</a:t>
            </a: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b="1" dirty="0">
                <a:ln w="63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手をねじりながら、親指の付け根のふくらんだ部分を洗う</a:t>
            </a: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300" b="1" dirty="0">
              <a:ln w="635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b="1" dirty="0">
                <a:ln w="63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手首も忘れずに洗う（内側・側面・外側）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="" xmlns:a16="http://schemas.microsoft.com/office/drawing/2014/main" id="{FC20666F-92D5-48C6-BD4C-78FB2F4347D5}"/>
              </a:ext>
            </a:extLst>
          </p:cNvPr>
          <p:cNvSpPr/>
          <p:nvPr/>
        </p:nvSpPr>
        <p:spPr>
          <a:xfrm>
            <a:off x="1743199" y="3663692"/>
            <a:ext cx="1495526" cy="3744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汚れが残りやすい場所</a:t>
            </a:r>
            <a:endParaRPr lang="en-US" altLang="ja-JP" sz="900" b="1" dirty="0">
              <a:ln w="6350">
                <a:noFill/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その１：手のしわ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="" xmlns:a16="http://schemas.microsoft.com/office/drawing/2014/main" id="{C17D3660-509F-4A38-B6E4-FA824436360C}"/>
              </a:ext>
            </a:extLst>
          </p:cNvPr>
          <p:cNvSpPr/>
          <p:nvPr/>
        </p:nvSpPr>
        <p:spPr>
          <a:xfrm>
            <a:off x="219630" y="8891888"/>
            <a:ext cx="3122433" cy="712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="" xmlns:a16="http://schemas.microsoft.com/office/drawing/2014/main" id="{5A125F54-02C2-4312-8FA4-3E58BEAB6228}"/>
              </a:ext>
            </a:extLst>
          </p:cNvPr>
          <p:cNvSpPr/>
          <p:nvPr/>
        </p:nvSpPr>
        <p:spPr>
          <a:xfrm>
            <a:off x="292283" y="8896963"/>
            <a:ext cx="2954655" cy="7380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■洗い終わったら、充分に水で流す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■清潔なペーパー等で拭き取って乾かす</a:t>
            </a:r>
            <a:endParaRPr lang="en-US" altLang="ja-JP" sz="1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あれば</a:t>
            </a:r>
            <a:r>
              <a:rPr lang="en-US" altLang="ja-JP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消毒薬をすりこむ</a:t>
            </a:r>
            <a:endParaRPr lang="ja-JP" altLang="en-US" sz="1200" b="1" dirty="0">
              <a:ln w="6350">
                <a:solidFill>
                  <a:srgbClr val="C00000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="" xmlns:a16="http://schemas.microsoft.com/office/drawing/2014/main" id="{C7EBB8F8-5982-4CA6-9E1D-3918FA84024B}"/>
              </a:ext>
            </a:extLst>
          </p:cNvPr>
          <p:cNvSpPr/>
          <p:nvPr/>
        </p:nvSpPr>
        <p:spPr>
          <a:xfrm>
            <a:off x="1757814" y="5006243"/>
            <a:ext cx="1495526" cy="3744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汚れが残りやすい場所</a:t>
            </a:r>
            <a:endParaRPr lang="en-US" altLang="ja-JP" sz="900" b="1" dirty="0">
              <a:ln w="6350">
                <a:noFill/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その２：指先・爪の間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="" xmlns:a16="http://schemas.microsoft.com/office/drawing/2014/main" id="{6ACBEF1F-C896-4838-A3E4-AE288C79D593}"/>
              </a:ext>
            </a:extLst>
          </p:cNvPr>
          <p:cNvSpPr/>
          <p:nvPr/>
        </p:nvSpPr>
        <p:spPr>
          <a:xfrm>
            <a:off x="1738533" y="6058675"/>
            <a:ext cx="1495526" cy="3744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汚れが残りやすい場所</a:t>
            </a:r>
            <a:endParaRPr lang="en-US" altLang="ja-JP" sz="900" b="1" dirty="0">
              <a:ln w="6350">
                <a:noFill/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その３：指の間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="" xmlns:a16="http://schemas.microsoft.com/office/drawing/2014/main" id="{A45C6449-77E2-4430-A30D-353E04049057}"/>
              </a:ext>
            </a:extLst>
          </p:cNvPr>
          <p:cNvSpPr/>
          <p:nvPr/>
        </p:nvSpPr>
        <p:spPr>
          <a:xfrm>
            <a:off x="1745825" y="7344215"/>
            <a:ext cx="1495526" cy="3744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汚れが残りやすい場所</a:t>
            </a:r>
            <a:endParaRPr lang="en-US" altLang="ja-JP" sz="900" b="1" dirty="0">
              <a:ln w="6350">
                <a:noFill/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その４：親指のまわり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="" xmlns:a16="http://schemas.microsoft.com/office/drawing/2014/main" id="{F360F9DC-AFA6-4B94-B4E6-6591059D018A}"/>
              </a:ext>
            </a:extLst>
          </p:cNvPr>
          <p:cNvSpPr/>
          <p:nvPr/>
        </p:nvSpPr>
        <p:spPr>
          <a:xfrm>
            <a:off x="1757814" y="8372437"/>
            <a:ext cx="1495526" cy="3744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汚れが残りやすい場所</a:t>
            </a:r>
            <a:endParaRPr lang="en-US" altLang="ja-JP" sz="900" b="1" dirty="0">
              <a:ln w="6350">
                <a:noFill/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1100"/>
              </a:lnSpc>
            </a:pPr>
            <a:r>
              <a:rPr lang="ja-JP" altLang="en-US" sz="900" b="1" dirty="0">
                <a:ln w="63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その５：手首</a:t>
            </a: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="" xmlns:a16="http://schemas.microsoft.com/office/drawing/2014/main" id="{B844A93E-48D2-4383-826C-02734806EF08}"/>
              </a:ext>
            </a:extLst>
          </p:cNvPr>
          <p:cNvSpPr/>
          <p:nvPr/>
        </p:nvSpPr>
        <p:spPr>
          <a:xfrm>
            <a:off x="3772200" y="162083"/>
            <a:ext cx="3240000" cy="999400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="" xmlns:a16="http://schemas.microsoft.com/office/drawing/2014/main" id="{014BB84E-1A54-4029-966B-C15E7E05D37A}"/>
              </a:ext>
            </a:extLst>
          </p:cNvPr>
          <p:cNvSpPr/>
          <p:nvPr/>
        </p:nvSpPr>
        <p:spPr>
          <a:xfrm>
            <a:off x="3758700" y="208647"/>
            <a:ext cx="3253500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00" b="1">
                <a:ln w="190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新型コロナウイルス・</a:t>
            </a:r>
            <a:r>
              <a:rPr lang="en-US" altLang="ja-JP" sz="1100" b="1" dirty="0">
                <a:ln w="190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COVID-19</a:t>
            </a:r>
            <a:r>
              <a:rPr lang="ja-JP" altLang="en-US" sz="1100" b="1" dirty="0">
                <a:ln w="190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対策</a:t>
            </a:r>
            <a:endParaRPr lang="en-US" altLang="ja-JP" sz="1100" b="1" dirty="0">
              <a:ln w="19050">
                <a:noFill/>
              </a:ln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1" name="直線コネクタ 70">
            <a:extLst>
              <a:ext uri="{FF2B5EF4-FFF2-40B4-BE49-F238E27FC236}">
                <a16:creationId xmlns="" xmlns:a16="http://schemas.microsoft.com/office/drawing/2014/main" id="{07DC166E-19DD-4EFF-B322-DE640D2B8FE6}"/>
              </a:ext>
            </a:extLst>
          </p:cNvPr>
          <p:cNvCxnSpPr>
            <a:cxnSpLocks/>
          </p:cNvCxnSpPr>
          <p:nvPr/>
        </p:nvCxnSpPr>
        <p:spPr>
          <a:xfrm>
            <a:off x="3823928" y="1242258"/>
            <a:ext cx="3122957" cy="0"/>
          </a:xfrm>
          <a:prstGeom prst="line">
            <a:avLst/>
          </a:prstGeom>
          <a:ln w="5715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>
            <a:extLst>
              <a:ext uri="{FF2B5EF4-FFF2-40B4-BE49-F238E27FC236}">
                <a16:creationId xmlns="" xmlns:a16="http://schemas.microsoft.com/office/drawing/2014/main" id="{36EE305B-846D-497E-8DB7-432906056784}"/>
              </a:ext>
            </a:extLst>
          </p:cNvPr>
          <p:cNvSpPr/>
          <p:nvPr/>
        </p:nvSpPr>
        <p:spPr>
          <a:xfrm>
            <a:off x="3700820" y="985300"/>
            <a:ext cx="3382760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～事業継続／</a:t>
            </a:r>
            <a:r>
              <a:rPr lang="en-US" altLang="ja-JP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BCP</a:t>
            </a:r>
            <a:r>
              <a:rPr lang="ja-JP" altLang="en-US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Business Continuity Plan</a:t>
            </a:r>
            <a:r>
              <a:rPr lang="ja-JP" altLang="en-US" sz="900" dirty="0">
                <a:ln w="0"/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）に向けて～</a:t>
            </a:r>
            <a:endParaRPr lang="ja-JP" altLang="en-US" sz="900" dirty="0">
              <a:ln w="6350">
                <a:solidFill>
                  <a:srgbClr val="C00000"/>
                </a:solidFill>
              </a:ln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="" xmlns:a16="http://schemas.microsoft.com/office/drawing/2014/main" id="{423A9A27-777A-46DF-89E3-9AC12118E074}"/>
              </a:ext>
            </a:extLst>
          </p:cNvPr>
          <p:cNvSpPr/>
          <p:nvPr/>
        </p:nvSpPr>
        <p:spPr>
          <a:xfrm>
            <a:off x="3758656" y="439196"/>
            <a:ext cx="325350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800" b="1" dirty="0">
                <a:ln w="19050">
                  <a:solidFill>
                    <a:srgbClr val="0070C0"/>
                  </a:solidFill>
                </a:ln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咳エチケット</a:t>
            </a:r>
            <a:endParaRPr lang="en-US" altLang="ja-JP" sz="3800" b="1" dirty="0">
              <a:ln w="19050">
                <a:solidFill>
                  <a:srgbClr val="0070C0"/>
                </a:solidFill>
              </a:ln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="" xmlns:a16="http://schemas.microsoft.com/office/drawing/2014/main" id="{AAD29E24-05B9-4B3A-8EDC-C729D6C9E303}"/>
              </a:ext>
            </a:extLst>
          </p:cNvPr>
          <p:cNvSpPr/>
          <p:nvPr/>
        </p:nvSpPr>
        <p:spPr>
          <a:xfrm>
            <a:off x="4489284" y="1367002"/>
            <a:ext cx="1800000" cy="288000"/>
          </a:xfrm>
          <a:prstGeom prst="roundRect">
            <a:avLst>
              <a:gd name="adj" fmla="val 50000"/>
            </a:avLst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>
            <a:extLst>
              <a:ext uri="{FF2B5EF4-FFF2-40B4-BE49-F238E27FC236}">
                <a16:creationId xmlns="" xmlns:a16="http://schemas.microsoft.com/office/drawing/2014/main" id="{433AB93D-A5BA-4A80-8B1F-203447B1AD40}"/>
              </a:ext>
            </a:extLst>
          </p:cNvPr>
          <p:cNvSpPr/>
          <p:nvPr/>
        </p:nvSpPr>
        <p:spPr>
          <a:xfrm>
            <a:off x="3778950" y="1360402"/>
            <a:ext cx="3240000" cy="3020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700"/>
              </a:lnSpc>
            </a:pPr>
            <a:r>
              <a:rPr lang="ja-JP" altLang="en-US" sz="12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３つの咳エチケット</a:t>
            </a:r>
            <a:endParaRPr lang="ja-JP" altLang="en-US" sz="1200" b="1" dirty="0">
              <a:ln w="6350">
                <a:solidFill>
                  <a:srgbClr val="C00000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7" name="直線コネクタ 66">
            <a:extLst>
              <a:ext uri="{FF2B5EF4-FFF2-40B4-BE49-F238E27FC236}">
                <a16:creationId xmlns="" xmlns:a16="http://schemas.microsoft.com/office/drawing/2014/main" id="{60B91C0E-3928-4293-9EE1-3629C0A5F967}"/>
              </a:ext>
            </a:extLst>
          </p:cNvPr>
          <p:cNvCxnSpPr>
            <a:cxnSpLocks/>
          </p:cNvCxnSpPr>
          <p:nvPr/>
        </p:nvCxnSpPr>
        <p:spPr>
          <a:xfrm>
            <a:off x="3812997" y="9702218"/>
            <a:ext cx="3125201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>
            <a:extLst>
              <a:ext uri="{FF2B5EF4-FFF2-40B4-BE49-F238E27FC236}">
                <a16:creationId xmlns="" xmlns:a16="http://schemas.microsoft.com/office/drawing/2014/main" id="{618E5CE6-6935-4A62-BAC7-B1ABF2A0472F}"/>
              </a:ext>
            </a:extLst>
          </p:cNvPr>
          <p:cNvSpPr/>
          <p:nvPr/>
        </p:nvSpPr>
        <p:spPr>
          <a:xfrm>
            <a:off x="3950654" y="9267286"/>
            <a:ext cx="13388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何もせずに</a:t>
            </a:r>
            <a:endParaRPr lang="en-US" altLang="ja-JP" sz="1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咳やくしゃみをする</a:t>
            </a:r>
            <a:endParaRPr lang="en-US" altLang="ja-JP" sz="1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="" xmlns:a16="http://schemas.microsoft.com/office/drawing/2014/main" id="{CA5B6E17-F178-4A93-8FD3-F2902023E5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769" y="7983749"/>
            <a:ext cx="1256900" cy="131038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="" xmlns:a16="http://schemas.microsoft.com/office/drawing/2014/main" id="{73A9CC4E-7E08-404B-B974-38071448E8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852" y="7983749"/>
            <a:ext cx="1256900" cy="1310385"/>
          </a:xfrm>
          <a:prstGeom prst="rect">
            <a:avLst/>
          </a:prstGeom>
        </p:spPr>
      </p:pic>
      <p:sp>
        <p:nvSpPr>
          <p:cNvPr id="97" name="四角形: 角を丸くする 96">
            <a:extLst>
              <a:ext uri="{FF2B5EF4-FFF2-40B4-BE49-F238E27FC236}">
                <a16:creationId xmlns="" xmlns:a16="http://schemas.microsoft.com/office/drawing/2014/main" id="{3EADACCD-0C75-4EFF-A274-B591C3F61143}"/>
              </a:ext>
            </a:extLst>
          </p:cNvPr>
          <p:cNvSpPr/>
          <p:nvPr/>
        </p:nvSpPr>
        <p:spPr>
          <a:xfrm>
            <a:off x="4468990" y="7682906"/>
            <a:ext cx="1800000" cy="28800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>
            <a:extLst>
              <a:ext uri="{FF2B5EF4-FFF2-40B4-BE49-F238E27FC236}">
                <a16:creationId xmlns="" xmlns:a16="http://schemas.microsoft.com/office/drawing/2014/main" id="{D68B9A4A-FD04-48EC-A148-0F96E4227133}"/>
              </a:ext>
            </a:extLst>
          </p:cNvPr>
          <p:cNvSpPr/>
          <p:nvPr/>
        </p:nvSpPr>
        <p:spPr>
          <a:xfrm>
            <a:off x="3758656" y="7676306"/>
            <a:ext cx="3240000" cy="3020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700"/>
              </a:lnSpc>
            </a:pPr>
            <a:r>
              <a:rPr lang="ja-JP" altLang="en-US" sz="12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咳エチケットの違反例</a:t>
            </a:r>
            <a:endParaRPr lang="ja-JP" altLang="en-US" sz="1200" b="1" dirty="0">
              <a:ln w="6350">
                <a:solidFill>
                  <a:srgbClr val="C00000"/>
                </a:solidFill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="" xmlns:a16="http://schemas.microsoft.com/office/drawing/2014/main" id="{B9B2E053-DD22-4609-855D-F7184B824F51}"/>
              </a:ext>
            </a:extLst>
          </p:cNvPr>
          <p:cNvSpPr/>
          <p:nvPr/>
        </p:nvSpPr>
        <p:spPr>
          <a:xfrm>
            <a:off x="5608835" y="9275484"/>
            <a:ext cx="108234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咳やくしゃみを</a:t>
            </a:r>
            <a:endParaRPr lang="en-US" altLang="ja-JP" sz="1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手でおさえる</a:t>
            </a:r>
            <a:endParaRPr lang="en-US" altLang="ja-JP" sz="1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楕円 97">
            <a:extLst>
              <a:ext uri="{FF2B5EF4-FFF2-40B4-BE49-F238E27FC236}">
                <a16:creationId xmlns="" xmlns:a16="http://schemas.microsoft.com/office/drawing/2014/main" id="{89233F7B-0D4A-4E29-97C3-F4E9A97A0F51}"/>
              </a:ext>
            </a:extLst>
          </p:cNvPr>
          <p:cNvSpPr/>
          <p:nvPr/>
        </p:nvSpPr>
        <p:spPr>
          <a:xfrm>
            <a:off x="3915908" y="1982081"/>
            <a:ext cx="2938995" cy="1478948"/>
          </a:xfrm>
          <a:prstGeom prst="ellipse">
            <a:avLst/>
          </a:prstGeom>
          <a:solidFill>
            <a:srgbClr val="FFEB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楕円 104">
            <a:extLst>
              <a:ext uri="{FF2B5EF4-FFF2-40B4-BE49-F238E27FC236}">
                <a16:creationId xmlns="" xmlns:a16="http://schemas.microsoft.com/office/drawing/2014/main" id="{825BD8AE-BA8B-4100-B49F-22BF523B79A1}"/>
              </a:ext>
            </a:extLst>
          </p:cNvPr>
          <p:cNvSpPr/>
          <p:nvPr/>
        </p:nvSpPr>
        <p:spPr>
          <a:xfrm>
            <a:off x="3929408" y="3937517"/>
            <a:ext cx="2938995" cy="1478948"/>
          </a:xfrm>
          <a:prstGeom prst="ellipse">
            <a:avLst/>
          </a:prstGeom>
          <a:solidFill>
            <a:srgbClr val="FFEB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楕円 105">
            <a:extLst>
              <a:ext uri="{FF2B5EF4-FFF2-40B4-BE49-F238E27FC236}">
                <a16:creationId xmlns="" xmlns:a16="http://schemas.microsoft.com/office/drawing/2014/main" id="{3CB9F1E8-1B1F-41DA-A59D-5DDBFB70AB62}"/>
              </a:ext>
            </a:extLst>
          </p:cNvPr>
          <p:cNvSpPr/>
          <p:nvPr/>
        </p:nvSpPr>
        <p:spPr>
          <a:xfrm>
            <a:off x="3929407" y="5844783"/>
            <a:ext cx="2938995" cy="1478948"/>
          </a:xfrm>
          <a:prstGeom prst="ellipse">
            <a:avLst/>
          </a:prstGeom>
          <a:solidFill>
            <a:srgbClr val="FFEB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0" name="図 49">
            <a:extLst>
              <a:ext uri="{FF2B5EF4-FFF2-40B4-BE49-F238E27FC236}">
                <a16:creationId xmlns="" xmlns:a16="http://schemas.microsoft.com/office/drawing/2014/main" id="{D12B2A03-B7A7-4778-97C1-846C6E3CF0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90" y="3668395"/>
            <a:ext cx="1640283" cy="1849310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="" xmlns:a16="http://schemas.microsoft.com/office/drawing/2014/main" id="{3086577F-F732-4798-854E-8260480FD41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49" y="1743221"/>
            <a:ext cx="1646090" cy="1849310"/>
          </a:xfrm>
          <a:prstGeom prst="rect">
            <a:avLst/>
          </a:prstGeom>
        </p:spPr>
      </p:pic>
      <p:pic>
        <p:nvPicPr>
          <p:cNvPr id="96" name="図 95">
            <a:extLst>
              <a:ext uri="{FF2B5EF4-FFF2-40B4-BE49-F238E27FC236}">
                <a16:creationId xmlns="" xmlns:a16="http://schemas.microsoft.com/office/drawing/2014/main" id="{92F0D930-9450-416D-B6DB-85C2705E1C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945" y="5557168"/>
            <a:ext cx="1646090" cy="1849310"/>
          </a:xfrm>
          <a:prstGeom prst="rect">
            <a:avLst/>
          </a:prstGeom>
        </p:spPr>
      </p:pic>
      <p:sp>
        <p:nvSpPr>
          <p:cNvPr id="107" name="正方形/長方形 106">
            <a:extLst>
              <a:ext uri="{FF2B5EF4-FFF2-40B4-BE49-F238E27FC236}">
                <a16:creationId xmlns="" xmlns:a16="http://schemas.microsoft.com/office/drawing/2014/main" id="{139773C7-91F6-41C5-99DD-B80B058329CF}"/>
              </a:ext>
            </a:extLst>
          </p:cNvPr>
          <p:cNvSpPr/>
          <p:nvPr/>
        </p:nvSpPr>
        <p:spPr>
          <a:xfrm>
            <a:off x="5145254" y="2127263"/>
            <a:ext cx="1595309" cy="5200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2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マスクを着用する</a:t>
            </a:r>
            <a:endParaRPr lang="en-US" altLang="ja-JP" sz="12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（口･鼻を覆う）</a:t>
            </a:r>
          </a:p>
        </p:txBody>
      </p:sp>
      <p:sp>
        <p:nvSpPr>
          <p:cNvPr id="108" name="正方形/長方形 107">
            <a:extLst>
              <a:ext uri="{FF2B5EF4-FFF2-40B4-BE49-F238E27FC236}">
                <a16:creationId xmlns="" xmlns:a16="http://schemas.microsoft.com/office/drawing/2014/main" id="{13DB81E7-621D-47EC-BF71-57B098ECF08F}"/>
              </a:ext>
            </a:extLst>
          </p:cNvPr>
          <p:cNvSpPr/>
          <p:nvPr/>
        </p:nvSpPr>
        <p:spPr>
          <a:xfrm>
            <a:off x="5145253" y="4063362"/>
            <a:ext cx="1800493" cy="5200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12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ティッシュや</a:t>
            </a:r>
            <a:endParaRPr lang="en-US" altLang="ja-JP" sz="12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ハンカチで口･鼻を覆う</a:t>
            </a:r>
          </a:p>
        </p:txBody>
      </p:sp>
      <p:sp>
        <p:nvSpPr>
          <p:cNvPr id="109" name="正方形/長方形 108">
            <a:extLst>
              <a:ext uri="{FF2B5EF4-FFF2-40B4-BE49-F238E27FC236}">
                <a16:creationId xmlns="" xmlns:a16="http://schemas.microsoft.com/office/drawing/2014/main" id="{450433E9-12E5-45F9-AED2-82A8FB9F153C}"/>
              </a:ext>
            </a:extLst>
          </p:cNvPr>
          <p:cNvSpPr/>
          <p:nvPr/>
        </p:nvSpPr>
        <p:spPr>
          <a:xfrm>
            <a:off x="5143618" y="5980948"/>
            <a:ext cx="1518364" cy="3103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2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袖で口･鼻を覆う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="" xmlns:a16="http://schemas.microsoft.com/office/drawing/2014/main" id="{C501AFE3-92C5-4E56-A6D9-C5BB3B1330C7}"/>
              </a:ext>
            </a:extLst>
          </p:cNvPr>
          <p:cNvSpPr/>
          <p:nvPr/>
        </p:nvSpPr>
        <p:spPr>
          <a:xfrm>
            <a:off x="5180213" y="2597153"/>
            <a:ext cx="1674690" cy="6181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</a:t>
            </a:r>
            <a:r>
              <a:rPr lang="ja-JP" altLang="en-US" sz="10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ここが</a:t>
            </a:r>
            <a:r>
              <a:rPr lang="en-US" altLang="ja-JP" sz="10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POINT</a:t>
            </a:r>
          </a:p>
          <a:p>
            <a:pPr>
              <a:lnSpc>
                <a:spcPts val="1100"/>
              </a:lnSpc>
            </a:pPr>
            <a:r>
              <a:rPr lang="ja-JP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鼻からあごまでを覆い、隙間が無いように装着</a:t>
            </a:r>
            <a:endParaRPr lang="ja-JP" altLang="en-US" sz="1000" b="1" dirty="0">
              <a:ln w="6350">
                <a:solidFill>
                  <a:srgbClr val="C00000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="" xmlns:a16="http://schemas.microsoft.com/office/drawing/2014/main" id="{38934F71-8794-42B1-9FDB-32C1D8C5FFCE}"/>
              </a:ext>
            </a:extLst>
          </p:cNvPr>
          <p:cNvSpPr/>
          <p:nvPr/>
        </p:nvSpPr>
        <p:spPr>
          <a:xfrm>
            <a:off x="5192128" y="4589488"/>
            <a:ext cx="1746070" cy="7367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</a:t>
            </a:r>
            <a:r>
              <a:rPr lang="ja-JP" altLang="en-US" sz="10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ここが</a:t>
            </a:r>
            <a:r>
              <a:rPr lang="en-US" altLang="ja-JP" sz="10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POINT</a:t>
            </a:r>
          </a:p>
          <a:p>
            <a:pPr>
              <a:lnSpc>
                <a:spcPts val="1100"/>
              </a:lnSpc>
            </a:pPr>
            <a:r>
              <a:rPr lang="ja-JP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ティッシュはすぐゴミ箱に捨て、ハンカチはなるべく早く洗う</a:t>
            </a:r>
            <a:endParaRPr lang="ja-JP" altLang="en-US" sz="1000" b="1" dirty="0">
              <a:ln w="6350">
                <a:solidFill>
                  <a:srgbClr val="C00000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" name="吹き出し: 円形 110">
            <a:extLst>
              <a:ext uri="{FF2B5EF4-FFF2-40B4-BE49-F238E27FC236}">
                <a16:creationId xmlns="" xmlns:a16="http://schemas.microsoft.com/office/drawing/2014/main" id="{267A2BF6-E81C-43BF-A3EF-37F921B7B6AB}"/>
              </a:ext>
            </a:extLst>
          </p:cNvPr>
          <p:cNvSpPr/>
          <p:nvPr/>
        </p:nvSpPr>
        <p:spPr>
          <a:xfrm>
            <a:off x="5557223" y="3669955"/>
            <a:ext cx="1333286" cy="350182"/>
          </a:xfrm>
          <a:prstGeom prst="wedgeEllipseCallout">
            <a:avLst>
              <a:gd name="adj1" fmla="val -45899"/>
              <a:gd name="adj2" fmla="val 71300"/>
            </a:avLst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>
            <a:extLst>
              <a:ext uri="{FF2B5EF4-FFF2-40B4-BE49-F238E27FC236}">
                <a16:creationId xmlns="" xmlns:a16="http://schemas.microsoft.com/office/drawing/2014/main" id="{5D9E1D5C-9DBE-4A78-B747-4CC961035E07}"/>
              </a:ext>
            </a:extLst>
          </p:cNvPr>
          <p:cNvSpPr/>
          <p:nvPr/>
        </p:nvSpPr>
        <p:spPr>
          <a:xfrm>
            <a:off x="5570013" y="3734394"/>
            <a:ext cx="1333287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" b="1" dirty="0">
                <a:ln w="190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マスクが無い時は</a:t>
            </a:r>
            <a:r>
              <a:rPr lang="en-US" altLang="ja-JP" sz="1000" b="1" dirty="0">
                <a:ln w="190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</p:txBody>
      </p:sp>
      <p:sp>
        <p:nvSpPr>
          <p:cNvPr id="113" name="吹き出し: 円形 112">
            <a:extLst>
              <a:ext uri="{FF2B5EF4-FFF2-40B4-BE49-F238E27FC236}">
                <a16:creationId xmlns="" xmlns:a16="http://schemas.microsoft.com/office/drawing/2014/main" id="{3AA35255-C581-492F-9D2B-FBD2348C51D4}"/>
              </a:ext>
            </a:extLst>
          </p:cNvPr>
          <p:cNvSpPr/>
          <p:nvPr/>
        </p:nvSpPr>
        <p:spPr>
          <a:xfrm>
            <a:off x="5668596" y="5574708"/>
            <a:ext cx="1150163" cy="350182"/>
          </a:xfrm>
          <a:prstGeom prst="wedgeEllipseCallout">
            <a:avLst>
              <a:gd name="adj1" fmla="val -45899"/>
              <a:gd name="adj2" fmla="val 71300"/>
            </a:avLst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>
            <a:extLst>
              <a:ext uri="{FF2B5EF4-FFF2-40B4-BE49-F238E27FC236}">
                <a16:creationId xmlns="" xmlns:a16="http://schemas.microsoft.com/office/drawing/2014/main" id="{00681361-0D05-4247-99FD-AB5325FCAAF4}"/>
              </a:ext>
            </a:extLst>
          </p:cNvPr>
          <p:cNvSpPr/>
          <p:nvPr/>
        </p:nvSpPr>
        <p:spPr>
          <a:xfrm>
            <a:off x="5570013" y="5653306"/>
            <a:ext cx="1333287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000" b="1" dirty="0">
                <a:ln w="190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とっさの時は</a:t>
            </a:r>
            <a:r>
              <a:rPr lang="en-US" altLang="ja-JP" sz="1000" b="1" dirty="0">
                <a:ln w="190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="" xmlns:a16="http://schemas.microsoft.com/office/drawing/2014/main" id="{7951A7DD-E7B7-41EA-A4F9-2C365D61BD66}"/>
              </a:ext>
            </a:extLst>
          </p:cNvPr>
          <p:cNvSpPr/>
          <p:nvPr/>
        </p:nvSpPr>
        <p:spPr>
          <a:xfrm>
            <a:off x="5190290" y="6365866"/>
            <a:ext cx="1747908" cy="877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</a:t>
            </a:r>
            <a:r>
              <a:rPr lang="ja-JP" altLang="en-US" sz="10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ここが</a:t>
            </a:r>
            <a:r>
              <a:rPr lang="en-US" altLang="ja-JP" sz="1000" b="1" dirty="0">
                <a:ln w="0"/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POINT</a:t>
            </a:r>
          </a:p>
          <a:p>
            <a:pPr>
              <a:lnSpc>
                <a:spcPts val="1100"/>
              </a:lnSpc>
            </a:pPr>
            <a:r>
              <a:rPr lang="ja-JP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ティッシュやハンカチが間に合わない場合は、手で覆わずに袖や上着の内側を使って覆う方が効果的</a:t>
            </a:r>
            <a:endParaRPr lang="ja-JP" altLang="en-US" sz="1000" b="1" dirty="0">
              <a:ln w="6350">
                <a:solidFill>
                  <a:srgbClr val="C00000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04" name="直線コネクタ 103">
            <a:extLst>
              <a:ext uri="{FF2B5EF4-FFF2-40B4-BE49-F238E27FC236}">
                <a16:creationId xmlns="" xmlns:a16="http://schemas.microsoft.com/office/drawing/2014/main" id="{C650CADE-31DC-4745-A205-7BC4B1097F48}"/>
              </a:ext>
            </a:extLst>
          </p:cNvPr>
          <p:cNvCxnSpPr/>
          <p:nvPr/>
        </p:nvCxnSpPr>
        <p:spPr>
          <a:xfrm>
            <a:off x="3586877" y="-109640"/>
            <a:ext cx="0" cy="1056067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984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331</Words>
  <Application>Microsoft Office PowerPoint</Application>
  <PresentationFormat>ユーザー設定</PresentationFormat>
  <Paragraphs>77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瀬下 邦久</dc:creator>
  <cp:lastModifiedBy>naoko</cp:lastModifiedBy>
  <cp:revision>81</cp:revision>
  <cp:lastPrinted>2020-03-02T07:38:29Z</cp:lastPrinted>
  <dcterms:created xsi:type="dcterms:W3CDTF">2018-05-28T23:26:38Z</dcterms:created>
  <dcterms:modified xsi:type="dcterms:W3CDTF">2020-03-03T01:25:35Z</dcterms:modified>
</cp:coreProperties>
</file>