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192963" cy="10323513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" initials="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EB"/>
    <a:srgbClr val="FFEBF2"/>
    <a:srgbClr val="FFEBFC"/>
    <a:srgbClr val="FF6699"/>
    <a:srgbClr val="FFE1FF"/>
    <a:srgbClr val="FF99CC"/>
    <a:srgbClr val="008F6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2" d="100"/>
          <a:sy n="82" d="100"/>
        </p:scale>
        <p:origin x="-3162" y="-72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xmlns="" id="{AEEB7809-C2FD-42E6-A6F4-4FA659EF856B}"/>
              </a:ext>
            </a:extLst>
          </p:cNvPr>
          <p:cNvSpPr/>
          <p:nvPr/>
        </p:nvSpPr>
        <p:spPr>
          <a:xfrm>
            <a:off x="168329" y="1154547"/>
            <a:ext cx="6874333" cy="842361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xmlns="" id="{AF4BAA0D-8A04-4E40-9433-A1E5CF0A8E4D}"/>
              </a:ext>
            </a:extLst>
          </p:cNvPr>
          <p:cNvCxnSpPr>
            <a:cxnSpLocks/>
          </p:cNvCxnSpPr>
          <p:nvPr/>
        </p:nvCxnSpPr>
        <p:spPr>
          <a:xfrm>
            <a:off x="4792801" y="7276570"/>
            <a:ext cx="0" cy="400798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xmlns="" id="{9277AC49-4196-461E-90CF-4B98DEF1DB0C}"/>
              </a:ext>
            </a:extLst>
          </p:cNvPr>
          <p:cNvCxnSpPr>
            <a:cxnSpLocks/>
          </p:cNvCxnSpPr>
          <p:nvPr/>
        </p:nvCxnSpPr>
        <p:spPr>
          <a:xfrm>
            <a:off x="1459466" y="8316132"/>
            <a:ext cx="0" cy="288802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xmlns="" id="{4359A00E-F428-483C-B161-9F59A6FC9A86}"/>
              </a:ext>
            </a:extLst>
          </p:cNvPr>
          <p:cNvCxnSpPr>
            <a:cxnSpLocks/>
          </p:cNvCxnSpPr>
          <p:nvPr/>
        </p:nvCxnSpPr>
        <p:spPr>
          <a:xfrm>
            <a:off x="3603815" y="8316132"/>
            <a:ext cx="0" cy="288802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xmlns="" id="{84184557-8B4E-4439-A328-0C7977111CF5}"/>
              </a:ext>
            </a:extLst>
          </p:cNvPr>
          <p:cNvCxnSpPr>
            <a:cxnSpLocks/>
          </p:cNvCxnSpPr>
          <p:nvPr/>
        </p:nvCxnSpPr>
        <p:spPr>
          <a:xfrm rot="10800000" flipV="1">
            <a:off x="5201119" y="6604888"/>
            <a:ext cx="1377615" cy="544988"/>
          </a:xfrm>
          <a:prstGeom prst="bentConnector3">
            <a:avLst>
              <a:gd name="adj1" fmla="val 1387"/>
            </a:avLst>
          </a:prstGeom>
          <a:ln w="57150">
            <a:solidFill>
              <a:schemeClr val="accent5">
                <a:lumMod val="75000"/>
              </a:schemeClr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xmlns="" id="{1F1B5584-02B8-40D3-A341-3DADDD8F3AE2}"/>
              </a:ext>
            </a:extLst>
          </p:cNvPr>
          <p:cNvCxnSpPr>
            <a:cxnSpLocks/>
          </p:cNvCxnSpPr>
          <p:nvPr/>
        </p:nvCxnSpPr>
        <p:spPr>
          <a:xfrm>
            <a:off x="6020884" y="2997016"/>
            <a:ext cx="7048" cy="2155419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xmlns="" id="{D10FD74D-9EA1-48CD-9FA9-FCEFD50C51CC}"/>
              </a:ext>
            </a:extLst>
          </p:cNvPr>
          <p:cNvCxnSpPr>
            <a:cxnSpLocks/>
          </p:cNvCxnSpPr>
          <p:nvPr/>
        </p:nvCxnSpPr>
        <p:spPr>
          <a:xfrm>
            <a:off x="3640444" y="2997016"/>
            <a:ext cx="0" cy="2765725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xmlns="" id="{9AA55DA5-150B-4716-8199-D75931278149}"/>
              </a:ext>
            </a:extLst>
          </p:cNvPr>
          <p:cNvCxnSpPr>
            <a:cxnSpLocks/>
          </p:cNvCxnSpPr>
          <p:nvPr/>
        </p:nvCxnSpPr>
        <p:spPr>
          <a:xfrm flipH="1">
            <a:off x="1493948" y="2984137"/>
            <a:ext cx="1" cy="2778604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9089" y="202003"/>
            <a:ext cx="6870671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600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～新型コロナウイルス感染症が心配なとき～</a:t>
            </a:r>
            <a:endParaRPr lang="en-US" altLang="ja-JP" sz="2600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xmlns="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259802" y="694446"/>
            <a:ext cx="6696000" cy="0"/>
          </a:xfrm>
          <a:prstGeom prst="line">
            <a:avLst/>
          </a:prstGeom>
          <a:ln w="571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xmlns="" id="{A63912E6-1564-466D-A516-32CF1D3F302C}"/>
              </a:ext>
            </a:extLst>
          </p:cNvPr>
          <p:cNvSpPr/>
          <p:nvPr/>
        </p:nvSpPr>
        <p:spPr>
          <a:xfrm>
            <a:off x="158581" y="763993"/>
            <a:ext cx="687067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＜むやみに複数の医療機関を受診することは控えましょう＞</a:t>
            </a:r>
            <a:endParaRPr lang="ja-JP" altLang="en-US" b="1" dirty="0">
              <a:ln w="635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xmlns="" id="{A36C505F-8131-432C-A25E-6BB3697EEAD5}"/>
              </a:ext>
            </a:extLst>
          </p:cNvPr>
          <p:cNvGrpSpPr/>
          <p:nvPr/>
        </p:nvGrpSpPr>
        <p:grpSpPr>
          <a:xfrm>
            <a:off x="2785890" y="3134373"/>
            <a:ext cx="4007334" cy="264081"/>
            <a:chOff x="2984542" y="3295710"/>
            <a:chExt cx="3055139" cy="346257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xmlns="" id="{F9FDD026-B9D9-4142-8A06-D87C5116891E}"/>
                </a:ext>
              </a:extLst>
            </p:cNvPr>
            <p:cNvSpPr/>
            <p:nvPr/>
          </p:nvSpPr>
          <p:spPr>
            <a:xfrm>
              <a:off x="2984542" y="3325112"/>
              <a:ext cx="3055139" cy="316855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xmlns="" id="{9302003A-66DB-4349-A3D3-78E9262B433C}"/>
                </a:ext>
              </a:extLst>
            </p:cNvPr>
            <p:cNvSpPr/>
            <p:nvPr/>
          </p:nvSpPr>
          <p:spPr>
            <a:xfrm>
              <a:off x="3001884" y="3295710"/>
              <a:ext cx="3037797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4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あてはまらない</a:t>
              </a:r>
              <a:endParaRPr lang="ja-JP" altLang="en-US" sz="1400" b="1" dirty="0">
                <a:ln w="63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xmlns="" id="{AC231048-2E15-4EB2-BE13-303540B263EE}"/>
              </a:ext>
            </a:extLst>
          </p:cNvPr>
          <p:cNvGrpSpPr/>
          <p:nvPr/>
        </p:nvGrpSpPr>
        <p:grpSpPr>
          <a:xfrm>
            <a:off x="378102" y="5762741"/>
            <a:ext cx="4813439" cy="1537390"/>
            <a:chOff x="418643" y="3924518"/>
            <a:chExt cx="3046400" cy="1537390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xmlns="" id="{25B5D803-1461-4375-8255-FDE62961D94D}"/>
                </a:ext>
              </a:extLst>
            </p:cNvPr>
            <p:cNvSpPr/>
            <p:nvPr/>
          </p:nvSpPr>
          <p:spPr>
            <a:xfrm>
              <a:off x="418643" y="3924518"/>
              <a:ext cx="3044318" cy="151382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xmlns="" id="{A0CD492D-22E9-49A1-AD16-4F863408231F}"/>
                </a:ext>
              </a:extLst>
            </p:cNvPr>
            <p:cNvSpPr/>
            <p:nvPr/>
          </p:nvSpPr>
          <p:spPr>
            <a:xfrm>
              <a:off x="455666" y="3993051"/>
              <a:ext cx="2970728" cy="143116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相談窓口：帰国者・接触者相談センターに電話</a:t>
              </a:r>
              <a:r>
                <a:rPr lang="ja-JP" altLang="en-US" sz="10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（群馬県の場合）</a:t>
              </a:r>
              <a:endParaRPr lang="en-US" altLang="ja-JP" sz="10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■平日（日中）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・各地域の保健福祉事務所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200" b="1" dirty="0" smtClean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・○○県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保健予防課</a:t>
              </a:r>
              <a:r>
                <a:rPr lang="ja-JP" altLang="en-US" sz="12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℡ </a:t>
              </a:r>
              <a:r>
                <a:rPr lang="en-US" altLang="ja-JP" sz="1200" dirty="0" smtClean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000-000-0000</a:t>
              </a:r>
              <a:endParaRPr lang="en-US" altLang="ja-JP" sz="12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■土日祝・夜間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200" b="1" dirty="0" smtClean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・○○県庁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守衛室　 </a:t>
              </a:r>
              <a:r>
                <a:rPr lang="ja-JP" altLang="en-US" sz="12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℡ </a:t>
              </a:r>
              <a:r>
                <a:rPr lang="en-US" altLang="ja-JP" sz="1200" dirty="0" smtClean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000-000-0000</a:t>
              </a:r>
              <a:endParaRPr lang="en-US" altLang="ja-JP" sz="12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xmlns="" id="{D56A0D28-FD52-4167-950C-62646A9099CC}"/>
                </a:ext>
              </a:extLst>
            </p:cNvPr>
            <p:cNvCxnSpPr>
              <a:cxnSpLocks/>
            </p:cNvCxnSpPr>
            <p:nvPr/>
          </p:nvCxnSpPr>
          <p:spPr>
            <a:xfrm>
              <a:off x="485533" y="4225238"/>
              <a:ext cx="2891857" cy="0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xmlns="" id="{FB831D40-1943-40FB-86EF-9FD22824003D}"/>
                </a:ext>
              </a:extLst>
            </p:cNvPr>
            <p:cNvSpPr/>
            <p:nvPr/>
          </p:nvSpPr>
          <p:spPr>
            <a:xfrm>
              <a:off x="2563626" y="5246464"/>
              <a:ext cx="901417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</a:rPr>
                <a:t>厚生労働省ＨＰ</a:t>
              </a:r>
              <a:endParaRPr lang="ja-JP" altLang="en-US" sz="800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xmlns="" id="{9C211032-E999-4E67-B086-432BCEAC2312}"/>
              </a:ext>
            </a:extLst>
          </p:cNvPr>
          <p:cNvGrpSpPr/>
          <p:nvPr/>
        </p:nvGrpSpPr>
        <p:grpSpPr>
          <a:xfrm>
            <a:off x="2202276" y="3567864"/>
            <a:ext cx="2970728" cy="1952525"/>
            <a:chOff x="1857213" y="3761049"/>
            <a:chExt cx="2970728" cy="1952525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xmlns="" id="{D58AB480-ACCE-4D84-A685-E9953F70A947}"/>
                </a:ext>
              </a:extLst>
            </p:cNvPr>
            <p:cNvSpPr/>
            <p:nvPr/>
          </p:nvSpPr>
          <p:spPr>
            <a:xfrm>
              <a:off x="1857213" y="3761049"/>
              <a:ext cx="2970728" cy="1952525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xmlns="" id="{18ADE651-D231-429B-B7BF-190C3F34B024}"/>
                </a:ext>
              </a:extLst>
            </p:cNvPr>
            <p:cNvSpPr/>
            <p:nvPr/>
          </p:nvSpPr>
          <p:spPr>
            <a:xfrm>
              <a:off x="1857213" y="3839480"/>
              <a:ext cx="2970728" cy="184665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■風邪のような症状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■</a:t>
              </a:r>
              <a:r>
                <a:rPr lang="en-US" altLang="ja-JP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37.5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℃以上の発熱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■強いだるさや息苦しさ</a:t>
              </a:r>
              <a:endParaRPr lang="en-US" altLang="ja-JP" sz="12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8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上記の症状がある方で、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lang="en-US" altLang="ja-JP" sz="5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■一般の方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症状が</a:t>
              </a:r>
              <a:r>
                <a:rPr lang="ja-JP" altLang="en-US" sz="12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４日以上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続く場合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■高齢・基礎疾患がある・妊婦の方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症状が</a:t>
              </a:r>
              <a:r>
                <a:rPr lang="ja-JP" altLang="en-US" sz="12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２日程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度続く場合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xmlns="" id="{E443CF5B-A5A2-4586-86B8-60850F4D9A6A}"/>
                </a:ext>
              </a:extLst>
            </p:cNvPr>
            <p:cNvCxnSpPr>
              <a:cxnSpLocks/>
            </p:cNvCxnSpPr>
            <p:nvPr/>
          </p:nvCxnSpPr>
          <p:spPr>
            <a:xfrm>
              <a:off x="1944586" y="4487931"/>
              <a:ext cx="2763397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07CB146D-FA93-4C24-9DCE-16DA1BDBEF54}"/>
              </a:ext>
            </a:extLst>
          </p:cNvPr>
          <p:cNvSpPr/>
          <p:nvPr/>
        </p:nvSpPr>
        <p:spPr>
          <a:xfrm>
            <a:off x="5293216" y="3567865"/>
            <a:ext cx="1504825" cy="1342666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B125EB7C-20CD-4CA3-8E48-E48829ABE99F}"/>
              </a:ext>
            </a:extLst>
          </p:cNvPr>
          <p:cNvSpPr/>
          <p:nvPr/>
        </p:nvSpPr>
        <p:spPr>
          <a:xfrm>
            <a:off x="5328456" y="3646932"/>
            <a:ext cx="1441332" cy="12772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不安に思う方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■微熱や軽い咳が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出ている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■感染したかもと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不安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xmlns="" id="{292C0F89-E2FE-4046-8800-73D125447DA2}"/>
              </a:ext>
            </a:extLst>
          </p:cNvPr>
          <p:cNvCxnSpPr>
            <a:cxnSpLocks/>
          </p:cNvCxnSpPr>
          <p:nvPr/>
        </p:nvCxnSpPr>
        <p:spPr>
          <a:xfrm>
            <a:off x="5357611" y="3936582"/>
            <a:ext cx="1367869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xmlns="" id="{C9AD912C-486A-4278-A843-46E5A1B231EB}"/>
              </a:ext>
            </a:extLst>
          </p:cNvPr>
          <p:cNvGrpSpPr/>
          <p:nvPr/>
        </p:nvGrpSpPr>
        <p:grpSpPr>
          <a:xfrm>
            <a:off x="412625" y="3142821"/>
            <a:ext cx="2253287" cy="253382"/>
            <a:chOff x="432684" y="3306603"/>
            <a:chExt cx="2253287" cy="332229"/>
          </a:xfrm>
        </p:grpSpPr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xmlns="" id="{D53C8C70-A830-4F85-9112-1FEEEDA7EFC7}"/>
                </a:ext>
              </a:extLst>
            </p:cNvPr>
            <p:cNvSpPr/>
            <p:nvPr/>
          </p:nvSpPr>
          <p:spPr>
            <a:xfrm>
              <a:off x="432684" y="3321977"/>
              <a:ext cx="2253287" cy="316855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xmlns="" id="{0061F3B8-D3F0-4BF7-BA48-79E935C29CA1}"/>
                </a:ext>
              </a:extLst>
            </p:cNvPr>
            <p:cNvSpPr/>
            <p:nvPr/>
          </p:nvSpPr>
          <p:spPr>
            <a:xfrm>
              <a:off x="473444" y="3306603"/>
              <a:ext cx="2083230" cy="30777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4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あてはまる</a:t>
              </a:r>
              <a:endParaRPr lang="ja-JP" altLang="en-US" sz="1400" b="1" dirty="0">
                <a:ln w="63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xmlns="" id="{3008F49E-B685-4BD3-8144-BF847D1687F0}"/>
              </a:ext>
            </a:extLst>
          </p:cNvPr>
          <p:cNvSpPr/>
          <p:nvPr/>
        </p:nvSpPr>
        <p:spPr>
          <a:xfrm>
            <a:off x="5288400" y="5152435"/>
            <a:ext cx="1504825" cy="1472299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xmlns="" id="{C9DDCBA8-4B8C-4B8C-96BF-68A9F72CD06F}"/>
              </a:ext>
            </a:extLst>
          </p:cNvPr>
          <p:cNvSpPr/>
          <p:nvPr/>
        </p:nvSpPr>
        <p:spPr>
          <a:xfrm>
            <a:off x="5288400" y="5178184"/>
            <a:ext cx="151127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新型コロナ･コールセンターに電話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時～</a:t>
            </a:r>
            <a:r>
              <a: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土日祝含む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℡ </a:t>
            </a:r>
            <a:r>
              <a:rPr lang="en-US" altLang="ja-JP" sz="12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0120-565653</a:t>
            </a: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xmlns="" id="{66D0ABC7-1AB4-4D14-B540-362B4C417F37}"/>
              </a:ext>
            </a:extLst>
          </p:cNvPr>
          <p:cNvCxnSpPr>
            <a:cxnSpLocks/>
          </p:cNvCxnSpPr>
          <p:nvPr/>
        </p:nvCxnSpPr>
        <p:spPr>
          <a:xfrm>
            <a:off x="5343998" y="5781314"/>
            <a:ext cx="1367869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xmlns="" id="{598F3880-0E18-496B-A2DA-167DDABA27B0}"/>
              </a:ext>
            </a:extLst>
          </p:cNvPr>
          <p:cNvSpPr/>
          <p:nvPr/>
        </p:nvSpPr>
        <p:spPr>
          <a:xfrm>
            <a:off x="3789705" y="6124998"/>
            <a:ext cx="13985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その他の地域はこちら</a:t>
            </a:r>
            <a:endParaRPr lang="ja-JP" altLang="en-US" sz="800" dirty="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xmlns="" id="{E1D514CC-9B22-46B7-9FDC-BE9E7F5C4EF6}"/>
              </a:ext>
            </a:extLst>
          </p:cNvPr>
          <p:cNvSpPr/>
          <p:nvPr/>
        </p:nvSpPr>
        <p:spPr>
          <a:xfrm>
            <a:off x="5328456" y="6635451"/>
            <a:ext cx="125434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000" dirty="0">
                <a:ln w="0"/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専門的な助言が必要な場合、受診相談窓口を案内</a:t>
            </a:r>
            <a:endParaRPr lang="en-US" altLang="ja-JP" sz="1000" dirty="0">
              <a:ln w="0"/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4" name="図 73">
            <a:extLst>
              <a:ext uri="{FF2B5EF4-FFF2-40B4-BE49-F238E27FC236}">
                <a16:creationId xmlns:a16="http://schemas.microsoft.com/office/drawing/2014/main" xmlns="" id="{CEE4F4DC-F13D-462F-8756-D6DFA9887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316" y="6307171"/>
            <a:ext cx="812898" cy="812898"/>
          </a:xfrm>
          <a:prstGeom prst="rect">
            <a:avLst/>
          </a:prstGeom>
        </p:spPr>
      </p:pic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xmlns="" id="{B2CCB424-5A97-4F8C-AE18-7D6929864577}"/>
              </a:ext>
            </a:extLst>
          </p:cNvPr>
          <p:cNvSpPr/>
          <p:nvPr/>
        </p:nvSpPr>
        <p:spPr>
          <a:xfrm>
            <a:off x="362855" y="7561279"/>
            <a:ext cx="4006174" cy="24120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xmlns="" id="{75401749-8F2A-4E89-BF0A-0C2D233A94FB}"/>
              </a:ext>
            </a:extLst>
          </p:cNvPr>
          <p:cNvSpPr/>
          <p:nvPr/>
        </p:nvSpPr>
        <p:spPr>
          <a:xfrm>
            <a:off x="358292" y="7548449"/>
            <a:ext cx="401073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4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新型コロナ外来</a:t>
            </a:r>
            <a:r>
              <a:rPr lang="ja-JP" altLang="en-US" sz="11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（帰国者・接触者外来）</a:t>
            </a:r>
            <a:r>
              <a:rPr lang="ja-JP" altLang="en-US" sz="14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を受診</a:t>
            </a:r>
            <a:endParaRPr lang="ja-JP" altLang="en-US" sz="14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xmlns="" id="{8164EAA8-ED96-4ED4-BBA7-4E18B0093623}"/>
              </a:ext>
            </a:extLst>
          </p:cNvPr>
          <p:cNvSpPr/>
          <p:nvPr/>
        </p:nvSpPr>
        <p:spPr>
          <a:xfrm>
            <a:off x="362856" y="8083903"/>
            <a:ext cx="4006174" cy="24120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xmlns="" id="{0B53F2A3-5A16-48E9-A088-30DBC4888ADE}"/>
              </a:ext>
            </a:extLst>
          </p:cNvPr>
          <p:cNvSpPr/>
          <p:nvPr/>
        </p:nvSpPr>
        <p:spPr>
          <a:xfrm>
            <a:off x="363613" y="8074090"/>
            <a:ext cx="39998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4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PCR</a:t>
            </a:r>
            <a:r>
              <a:rPr lang="ja-JP" altLang="en-US" sz="14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</a:t>
            </a:r>
            <a:r>
              <a:rPr lang="ja-JP" altLang="en-US" sz="11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（各県衛生研究所等）</a:t>
            </a:r>
            <a:endParaRPr lang="ja-JP" altLang="en-US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xmlns="" id="{C7CDB9A6-D91A-4549-92F8-31B084D63CCB}"/>
              </a:ext>
            </a:extLst>
          </p:cNvPr>
          <p:cNvGrpSpPr/>
          <p:nvPr/>
        </p:nvGrpSpPr>
        <p:grpSpPr>
          <a:xfrm>
            <a:off x="368259" y="8590340"/>
            <a:ext cx="2173760" cy="307777"/>
            <a:chOff x="401493" y="9025930"/>
            <a:chExt cx="1569208" cy="307777"/>
          </a:xfrm>
        </p:grpSpPr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xmlns="" id="{F23BB4E8-2EC0-4D51-B6FC-01B236C7087F}"/>
                </a:ext>
              </a:extLst>
            </p:cNvPr>
            <p:cNvSpPr/>
            <p:nvPr/>
          </p:nvSpPr>
          <p:spPr>
            <a:xfrm>
              <a:off x="401493" y="9044483"/>
              <a:ext cx="1569208" cy="22320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xmlns="" id="{9F1DA933-DE7F-4363-9CAD-D19EDA868A0C}"/>
                </a:ext>
              </a:extLst>
            </p:cNvPr>
            <p:cNvSpPr/>
            <p:nvPr/>
          </p:nvSpPr>
          <p:spPr>
            <a:xfrm>
              <a:off x="694436" y="9025930"/>
              <a:ext cx="1029907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4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陽　性</a:t>
              </a:r>
              <a:endParaRPr lang="ja-JP" altLang="en-US" sz="1400" b="1" dirty="0">
                <a:ln w="63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xmlns="" id="{74DDD028-E87B-4FEA-A41B-1D4B8D8AB82C}"/>
              </a:ext>
            </a:extLst>
          </p:cNvPr>
          <p:cNvGrpSpPr/>
          <p:nvPr/>
        </p:nvGrpSpPr>
        <p:grpSpPr>
          <a:xfrm>
            <a:off x="2799821" y="8584973"/>
            <a:ext cx="1569208" cy="307777"/>
            <a:chOff x="2909861" y="8993598"/>
            <a:chExt cx="1569208" cy="464156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xmlns="" id="{C377715A-3BF5-4798-AEAC-47FF78C66E81}"/>
                </a:ext>
              </a:extLst>
            </p:cNvPr>
            <p:cNvSpPr/>
            <p:nvPr/>
          </p:nvSpPr>
          <p:spPr>
            <a:xfrm>
              <a:off x="2909861" y="9034531"/>
              <a:ext cx="1569208" cy="33418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xmlns="" id="{683D0F67-E16A-444C-9103-4CC9D700F685}"/>
                </a:ext>
              </a:extLst>
            </p:cNvPr>
            <p:cNvSpPr/>
            <p:nvPr/>
          </p:nvSpPr>
          <p:spPr>
            <a:xfrm>
              <a:off x="3198901" y="8993598"/>
              <a:ext cx="1029907" cy="46415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4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陰　性</a:t>
              </a:r>
              <a:endParaRPr lang="ja-JP" altLang="en-US" sz="1400" b="1" dirty="0">
                <a:ln w="63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xmlns="" id="{D986ACCB-043E-4542-A395-20205F0A1695}"/>
              </a:ext>
            </a:extLst>
          </p:cNvPr>
          <p:cNvGrpSpPr/>
          <p:nvPr/>
        </p:nvGrpSpPr>
        <p:grpSpPr>
          <a:xfrm>
            <a:off x="280864" y="9099254"/>
            <a:ext cx="2426169" cy="307777"/>
            <a:chOff x="324064" y="9028138"/>
            <a:chExt cx="2426169" cy="307777"/>
          </a:xfrm>
        </p:grpSpPr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xmlns="" id="{8B425AD9-3497-4926-9D83-648EA2982497}"/>
                </a:ext>
              </a:extLst>
            </p:cNvPr>
            <p:cNvSpPr/>
            <p:nvPr/>
          </p:nvSpPr>
          <p:spPr>
            <a:xfrm>
              <a:off x="401493" y="9036956"/>
              <a:ext cx="2187938" cy="24120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>
              <a:extLst>
                <a:ext uri="{FF2B5EF4-FFF2-40B4-BE49-F238E27FC236}">
                  <a16:creationId xmlns:a16="http://schemas.microsoft.com/office/drawing/2014/main" xmlns="" id="{C4DBDCD6-B094-4BD0-BC83-626E0E69F4CD}"/>
                </a:ext>
              </a:extLst>
            </p:cNvPr>
            <p:cNvSpPr/>
            <p:nvPr/>
          </p:nvSpPr>
          <p:spPr>
            <a:xfrm>
              <a:off x="324064" y="9028138"/>
              <a:ext cx="2426169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4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入院</a:t>
              </a:r>
              <a:r>
                <a:rPr lang="ja-JP" altLang="en-US" sz="1100" b="1" dirty="0">
                  <a:ln w="285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（感染症指定医療機関等）</a:t>
              </a:r>
              <a:endParaRPr lang="ja-JP" altLang="en-US" sz="1100" b="1" dirty="0">
                <a:ln w="63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xmlns="" id="{FDF32CA0-4DFF-49B3-A40C-8EEB952CB628}"/>
              </a:ext>
            </a:extLst>
          </p:cNvPr>
          <p:cNvCxnSpPr>
            <a:cxnSpLocks/>
          </p:cNvCxnSpPr>
          <p:nvPr/>
        </p:nvCxnSpPr>
        <p:spPr>
          <a:xfrm>
            <a:off x="2331077" y="7262435"/>
            <a:ext cx="0" cy="288802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xmlns="" id="{1DC5037F-080B-4769-9250-A9D94EC231DC}"/>
              </a:ext>
            </a:extLst>
          </p:cNvPr>
          <p:cNvSpPr/>
          <p:nvPr/>
        </p:nvSpPr>
        <p:spPr>
          <a:xfrm>
            <a:off x="5296709" y="7907353"/>
            <a:ext cx="1504825" cy="144191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xmlns="" id="{E86AE36F-1406-4D47-8C2E-52927C221EE7}"/>
              </a:ext>
            </a:extLst>
          </p:cNvPr>
          <p:cNvSpPr/>
          <p:nvPr/>
        </p:nvSpPr>
        <p:spPr>
          <a:xfrm>
            <a:off x="589264" y="7309283"/>
            <a:ext cx="165479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ja-JP" altLang="en-US" sz="1000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受診が必要と判断</a:t>
            </a:r>
            <a:endParaRPr lang="en-US" altLang="ja-JP" sz="1000" dirty="0">
              <a:ln w="0"/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xmlns="" id="{DC31F15A-5628-4F1C-80A5-17DCDD88CB3A}"/>
              </a:ext>
            </a:extLst>
          </p:cNvPr>
          <p:cNvCxnSpPr>
            <a:cxnSpLocks/>
          </p:cNvCxnSpPr>
          <p:nvPr/>
        </p:nvCxnSpPr>
        <p:spPr>
          <a:xfrm>
            <a:off x="2331077" y="7810907"/>
            <a:ext cx="0" cy="288802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xmlns="" id="{43069438-7954-411B-A94F-3AA1666D7951}"/>
              </a:ext>
            </a:extLst>
          </p:cNvPr>
          <p:cNvSpPr/>
          <p:nvPr/>
        </p:nvSpPr>
        <p:spPr>
          <a:xfrm>
            <a:off x="186672" y="7850344"/>
            <a:ext cx="206569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ja-JP" altLang="en-US" sz="1000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医師が検査の必要ありと判断</a:t>
            </a:r>
            <a:endParaRPr lang="en-US" altLang="ja-JP" sz="1000" dirty="0">
              <a:ln w="0"/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xmlns="" id="{03C77F78-CC9D-4F7B-871A-EEF8FC8EA2C6}"/>
              </a:ext>
            </a:extLst>
          </p:cNvPr>
          <p:cNvCxnSpPr>
            <a:cxnSpLocks/>
          </p:cNvCxnSpPr>
          <p:nvPr/>
        </p:nvCxnSpPr>
        <p:spPr>
          <a:xfrm>
            <a:off x="1448594" y="8833884"/>
            <a:ext cx="0" cy="288802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xmlns="" id="{A32B05EA-6EAA-4916-9463-7C373BFABE6A}"/>
              </a:ext>
            </a:extLst>
          </p:cNvPr>
          <p:cNvSpPr/>
          <p:nvPr/>
        </p:nvSpPr>
        <p:spPr>
          <a:xfrm>
            <a:off x="5317131" y="7927239"/>
            <a:ext cx="1511271" cy="14927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■自宅で安静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（体温測定）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■かかりつけ医等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を受診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5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症状が良くならない場合は、再度、相談窓口に電話</a:t>
            </a:r>
            <a:endParaRPr lang="en-US" altLang="ja-JP" sz="1000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xmlns="" id="{D62A2C24-6F6D-4795-AA66-3FE228D4B3CF}"/>
              </a:ext>
            </a:extLst>
          </p:cNvPr>
          <p:cNvCxnSpPr>
            <a:cxnSpLocks/>
          </p:cNvCxnSpPr>
          <p:nvPr/>
        </p:nvCxnSpPr>
        <p:spPr>
          <a:xfrm>
            <a:off x="5365857" y="8797199"/>
            <a:ext cx="1367869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xmlns="" id="{AB66D9EC-1F57-444D-8B48-77CACABFCFB4}"/>
              </a:ext>
            </a:extLst>
          </p:cNvPr>
          <p:cNvCxnSpPr>
            <a:cxnSpLocks/>
          </p:cNvCxnSpPr>
          <p:nvPr/>
        </p:nvCxnSpPr>
        <p:spPr>
          <a:xfrm>
            <a:off x="4381907" y="8737964"/>
            <a:ext cx="906493" cy="0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xmlns="" id="{659CED0F-CF4E-4CD8-8DD5-F6C677B66E17}"/>
              </a:ext>
            </a:extLst>
          </p:cNvPr>
          <p:cNvSpPr/>
          <p:nvPr/>
        </p:nvSpPr>
        <p:spPr>
          <a:xfrm>
            <a:off x="4336534" y="7690063"/>
            <a:ext cx="194077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" dirty="0">
                <a:ln w="0"/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医師が検査の必要なしと判断</a:t>
            </a:r>
            <a:endParaRPr lang="en-US" altLang="ja-JP" sz="1000" dirty="0">
              <a:ln w="0"/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xmlns="" id="{2FCB2584-DDB7-4474-90E8-B78FA43DE161}"/>
              </a:ext>
            </a:extLst>
          </p:cNvPr>
          <p:cNvSpPr/>
          <p:nvPr/>
        </p:nvSpPr>
        <p:spPr>
          <a:xfrm>
            <a:off x="4330269" y="7348066"/>
            <a:ext cx="165479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ja-JP" altLang="en-US" sz="1000" dirty="0">
                <a:ln w="0"/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受診は不要と判断</a:t>
            </a:r>
            <a:endParaRPr lang="en-US" altLang="ja-JP" sz="1000" dirty="0">
              <a:ln w="0"/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5D61825D-2235-4E55-BC7A-1765F627ACB5}"/>
              </a:ext>
            </a:extLst>
          </p:cNvPr>
          <p:cNvGrpSpPr/>
          <p:nvPr/>
        </p:nvGrpSpPr>
        <p:grpSpPr>
          <a:xfrm>
            <a:off x="335254" y="1347001"/>
            <a:ext cx="6465230" cy="1649441"/>
            <a:chOff x="373891" y="1431858"/>
            <a:chExt cx="6465230" cy="164944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xmlns="" id="{05206F61-6857-4CE7-B65D-B837F09A9418}"/>
                </a:ext>
              </a:extLst>
            </p:cNvPr>
            <p:cNvSpPr/>
            <p:nvPr/>
          </p:nvSpPr>
          <p:spPr>
            <a:xfrm>
              <a:off x="407817" y="1431858"/>
              <a:ext cx="6430492" cy="1642148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xmlns="" id="{1C1A7A7A-762B-4523-8C23-055DCC5D076B}"/>
                </a:ext>
              </a:extLst>
            </p:cNvPr>
            <p:cNvSpPr/>
            <p:nvPr/>
          </p:nvSpPr>
          <p:spPr>
            <a:xfrm>
              <a:off x="627901" y="1499130"/>
              <a:ext cx="6211220" cy="73866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■新型コロナウイルス感染者と濃厚接触</a:t>
              </a:r>
              <a:r>
                <a:rPr lang="ja-JP" altLang="en-US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をした方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3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■発症前２週間以内に国内外流行地域を訪問した方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3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■国内外流行地域への渡航・居住歴がある方と濃厚接触</a:t>
              </a:r>
              <a:r>
                <a:rPr lang="ja-JP" altLang="en-US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8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した方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xmlns="" id="{A9501CF4-BF31-4B5F-BEE2-63B130F95C2A}"/>
                </a:ext>
              </a:extLst>
            </p:cNvPr>
            <p:cNvSpPr/>
            <p:nvPr/>
          </p:nvSpPr>
          <p:spPr>
            <a:xfrm>
              <a:off x="373891" y="2234913"/>
              <a:ext cx="642886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上記にあてはまる方で、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①発熱</a:t>
              </a:r>
              <a:r>
                <a:rPr lang="en-US" altLang="ja-JP" sz="14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37.5</a:t>
              </a:r>
              <a:r>
                <a:rPr lang="ja-JP" altLang="en-US" sz="14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℃以上</a:t>
              </a:r>
              <a:r>
                <a:rPr lang="ja-JP" altLang="en-US" sz="12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または </a:t>
              </a:r>
              <a:r>
                <a:rPr lang="ja-JP" altLang="en-US" sz="1400" b="1" dirty="0">
                  <a:ln w="0"/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②呼吸器症状 </a:t>
              </a:r>
              <a:r>
                <a:rPr lang="ja-JP" altLang="en-US" sz="1200" b="1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がある方</a:t>
              </a:r>
              <a:endPara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5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en-US" altLang="ja-JP" sz="9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※ </a:t>
              </a:r>
              <a:r>
                <a:rPr lang="ja-JP" altLang="en-US" sz="9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濃厚接触：疑い事例との同居・長時間の接触、感染防護措置なしで患者の診察・看護・介護、感染の疑いがある方の</a:t>
              </a:r>
              <a:endParaRPr lang="en-US" altLang="ja-JP" sz="9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90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  体液等に直接接触した場合</a:t>
              </a:r>
              <a:endParaRPr lang="en-US" altLang="ja-JP" sz="9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xmlns="" id="{71FCCF00-58A6-4EE7-B4BB-B85F658CA1D1}"/>
                </a:ext>
              </a:extLst>
            </p:cNvPr>
            <p:cNvCxnSpPr>
              <a:cxnSpLocks/>
            </p:cNvCxnSpPr>
            <p:nvPr/>
          </p:nvCxnSpPr>
          <p:spPr>
            <a:xfrm>
              <a:off x="561403" y="2210818"/>
              <a:ext cx="6123319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xmlns="" id="{91C223C3-7C35-4A87-880E-D0FB43B57995}"/>
              </a:ext>
            </a:extLst>
          </p:cNvPr>
          <p:cNvGrpSpPr/>
          <p:nvPr/>
        </p:nvGrpSpPr>
        <p:grpSpPr>
          <a:xfrm>
            <a:off x="416700" y="4307625"/>
            <a:ext cx="931250" cy="1529609"/>
            <a:chOff x="423146" y="4143338"/>
            <a:chExt cx="931250" cy="1529609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xmlns="" id="{84CDE058-B44D-4DBD-B216-C6C652C479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167" r="-1"/>
            <a:stretch/>
          </p:blipFill>
          <p:spPr>
            <a:xfrm>
              <a:off x="530954" y="4143338"/>
              <a:ext cx="823442" cy="1529609"/>
            </a:xfrm>
            <a:prstGeom prst="rect">
              <a:avLst/>
            </a:prstGeom>
          </p:spPr>
        </p:pic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xmlns="" id="{EB943554-253B-46FB-A477-C5288F7D5C97}"/>
                </a:ext>
              </a:extLst>
            </p:cNvPr>
            <p:cNvSpPr/>
            <p:nvPr/>
          </p:nvSpPr>
          <p:spPr>
            <a:xfrm>
              <a:off x="423146" y="4372059"/>
              <a:ext cx="159110" cy="4988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xmlns="" id="{132CB53E-920E-41EF-99B9-E2EBDF2E1A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61" y="1380261"/>
            <a:ext cx="1284265" cy="1284265"/>
          </a:xfrm>
          <a:prstGeom prst="rect">
            <a:avLst/>
          </a:prstGeom>
        </p:spPr>
      </p:pic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xmlns="" id="{656836AC-CE14-4FB5-99EB-B546F15D1B93}"/>
              </a:ext>
            </a:extLst>
          </p:cNvPr>
          <p:cNvSpPr/>
          <p:nvPr/>
        </p:nvSpPr>
        <p:spPr>
          <a:xfrm>
            <a:off x="2035947" y="9586509"/>
            <a:ext cx="3126177" cy="502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16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一般社団法人 ○○○建設業協会</a:t>
            </a:r>
            <a:endParaRPr lang="ja-JP" altLang="en-US" sz="16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xmlns="" id="{9E6DA858-2925-4778-8703-A6E14BD340FE}"/>
              </a:ext>
            </a:extLst>
          </p:cNvPr>
          <p:cNvCxnSpPr>
            <a:cxnSpLocks/>
          </p:cNvCxnSpPr>
          <p:nvPr/>
        </p:nvCxnSpPr>
        <p:spPr>
          <a:xfrm>
            <a:off x="4378377" y="7677368"/>
            <a:ext cx="2200357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xmlns="" id="{1ECB247C-6414-4EF1-AFBB-6BAEABF5C45B}"/>
              </a:ext>
            </a:extLst>
          </p:cNvPr>
          <p:cNvCxnSpPr>
            <a:cxnSpLocks/>
          </p:cNvCxnSpPr>
          <p:nvPr/>
        </p:nvCxnSpPr>
        <p:spPr>
          <a:xfrm>
            <a:off x="6549212" y="7677368"/>
            <a:ext cx="0" cy="236255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655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</TotalTime>
  <Words>265</Words>
  <Application>Microsoft Office PowerPoint</Application>
  <PresentationFormat>ユーザー設定</PresentationFormat>
  <Paragraphs>68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関澤　健太郎</cp:lastModifiedBy>
  <cp:revision>112</cp:revision>
  <cp:lastPrinted>2020-04-02T02:38:14Z</cp:lastPrinted>
  <dcterms:created xsi:type="dcterms:W3CDTF">2018-05-28T23:26:38Z</dcterms:created>
  <dcterms:modified xsi:type="dcterms:W3CDTF">2020-04-03T03:06:34Z</dcterms:modified>
</cp:coreProperties>
</file>