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192963" cy="1032351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252" userDrawn="1">
          <p15:clr>
            <a:srgbClr val="A4A3A4"/>
          </p15:clr>
        </p15:guide>
        <p15:guide id="2" pos="226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ffice" initials="o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611"/>
    <a:srgbClr val="FFEBFC"/>
    <a:srgbClr val="FF6699"/>
    <a:srgbClr val="FFE1FF"/>
    <a:srgbClr val="FF99CC"/>
    <a:srgbClr val="008F65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>
        <p:scale>
          <a:sx n="82" d="100"/>
          <a:sy n="82" d="100"/>
        </p:scale>
        <p:origin x="-3162" y="-36"/>
      </p:cViewPr>
      <p:guideLst>
        <p:guide orient="horz" pos="3252"/>
        <p:guide pos="226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472" y="1689520"/>
            <a:ext cx="6114019" cy="3594112"/>
          </a:xfrm>
        </p:spPr>
        <p:txBody>
          <a:bodyPr anchor="b"/>
          <a:lstStyle>
            <a:lvl1pPr algn="ctr">
              <a:defRPr sz="472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121" y="5422235"/>
            <a:ext cx="5394722" cy="2492459"/>
          </a:xfrm>
        </p:spPr>
        <p:txBody>
          <a:bodyPr/>
          <a:lstStyle>
            <a:lvl1pPr marL="0" indent="0" algn="ctr">
              <a:buNone/>
              <a:defRPr sz="1888"/>
            </a:lvl1pPr>
            <a:lvl2pPr marL="359634" indent="0" algn="ctr">
              <a:buNone/>
              <a:defRPr sz="1573"/>
            </a:lvl2pPr>
            <a:lvl3pPr marL="719267" indent="0" algn="ctr">
              <a:buNone/>
              <a:defRPr sz="1416"/>
            </a:lvl3pPr>
            <a:lvl4pPr marL="1078901" indent="0" algn="ctr">
              <a:buNone/>
              <a:defRPr sz="1259"/>
            </a:lvl4pPr>
            <a:lvl5pPr marL="1438534" indent="0" algn="ctr">
              <a:buNone/>
              <a:defRPr sz="1259"/>
            </a:lvl5pPr>
            <a:lvl6pPr marL="1798168" indent="0" algn="ctr">
              <a:buNone/>
              <a:defRPr sz="1259"/>
            </a:lvl6pPr>
            <a:lvl7pPr marL="2157801" indent="0" algn="ctr">
              <a:buNone/>
              <a:defRPr sz="1259"/>
            </a:lvl7pPr>
            <a:lvl8pPr marL="2517435" indent="0" algn="ctr">
              <a:buNone/>
              <a:defRPr sz="1259"/>
            </a:lvl8pPr>
            <a:lvl9pPr marL="2877068" indent="0" algn="ctr">
              <a:buNone/>
              <a:defRPr sz="125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989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5780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47464" y="549632"/>
            <a:ext cx="1550983" cy="87487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517" y="549632"/>
            <a:ext cx="4563036" cy="87487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707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4092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770" y="2573712"/>
            <a:ext cx="6203931" cy="4294294"/>
          </a:xfrm>
        </p:spPr>
        <p:txBody>
          <a:bodyPr anchor="b"/>
          <a:lstStyle>
            <a:lvl1pPr>
              <a:defRPr sz="472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770" y="6908632"/>
            <a:ext cx="6203931" cy="2258268"/>
          </a:xfrm>
        </p:spPr>
        <p:txBody>
          <a:bodyPr/>
          <a:lstStyle>
            <a:lvl1pPr marL="0" indent="0">
              <a:buNone/>
              <a:defRPr sz="1888">
                <a:solidFill>
                  <a:schemeClr val="tx1"/>
                </a:solidFill>
              </a:defRPr>
            </a:lvl1pPr>
            <a:lvl2pPr marL="359634" indent="0">
              <a:buNone/>
              <a:defRPr sz="1573">
                <a:solidFill>
                  <a:schemeClr val="tx1">
                    <a:tint val="75000"/>
                  </a:schemeClr>
                </a:solidFill>
              </a:defRPr>
            </a:lvl2pPr>
            <a:lvl3pPr marL="719267" indent="0">
              <a:buNone/>
              <a:defRPr sz="1416">
                <a:solidFill>
                  <a:schemeClr val="tx1">
                    <a:tint val="75000"/>
                  </a:schemeClr>
                </a:solidFill>
              </a:defRPr>
            </a:lvl3pPr>
            <a:lvl4pPr marL="1078901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4pPr>
            <a:lvl5pPr marL="1438534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5pPr>
            <a:lvl6pPr marL="1798168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6pPr>
            <a:lvl7pPr marL="2157801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7pPr>
            <a:lvl8pPr marL="2517435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8pPr>
            <a:lvl9pPr marL="2877068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677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516" y="2748157"/>
            <a:ext cx="3057009" cy="65501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1438" y="2748157"/>
            <a:ext cx="3057009" cy="65501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436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453" y="549634"/>
            <a:ext cx="6203931" cy="19954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454" y="2530695"/>
            <a:ext cx="3042960" cy="1240255"/>
          </a:xfrm>
        </p:spPr>
        <p:txBody>
          <a:bodyPr anchor="b"/>
          <a:lstStyle>
            <a:lvl1pPr marL="0" indent="0">
              <a:buNone/>
              <a:defRPr sz="1888" b="1"/>
            </a:lvl1pPr>
            <a:lvl2pPr marL="359634" indent="0">
              <a:buNone/>
              <a:defRPr sz="1573" b="1"/>
            </a:lvl2pPr>
            <a:lvl3pPr marL="719267" indent="0">
              <a:buNone/>
              <a:defRPr sz="1416" b="1"/>
            </a:lvl3pPr>
            <a:lvl4pPr marL="1078901" indent="0">
              <a:buNone/>
              <a:defRPr sz="1259" b="1"/>
            </a:lvl4pPr>
            <a:lvl5pPr marL="1438534" indent="0">
              <a:buNone/>
              <a:defRPr sz="1259" b="1"/>
            </a:lvl5pPr>
            <a:lvl6pPr marL="1798168" indent="0">
              <a:buNone/>
              <a:defRPr sz="1259" b="1"/>
            </a:lvl6pPr>
            <a:lvl7pPr marL="2157801" indent="0">
              <a:buNone/>
              <a:defRPr sz="1259" b="1"/>
            </a:lvl7pPr>
            <a:lvl8pPr marL="2517435" indent="0">
              <a:buNone/>
              <a:defRPr sz="1259" b="1"/>
            </a:lvl8pPr>
            <a:lvl9pPr marL="2877068" indent="0">
              <a:buNone/>
              <a:defRPr sz="125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454" y="3770950"/>
            <a:ext cx="3042960" cy="554649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1438" y="2530695"/>
            <a:ext cx="3057946" cy="1240255"/>
          </a:xfrm>
        </p:spPr>
        <p:txBody>
          <a:bodyPr anchor="b"/>
          <a:lstStyle>
            <a:lvl1pPr marL="0" indent="0">
              <a:buNone/>
              <a:defRPr sz="1888" b="1"/>
            </a:lvl1pPr>
            <a:lvl2pPr marL="359634" indent="0">
              <a:buNone/>
              <a:defRPr sz="1573" b="1"/>
            </a:lvl2pPr>
            <a:lvl3pPr marL="719267" indent="0">
              <a:buNone/>
              <a:defRPr sz="1416" b="1"/>
            </a:lvl3pPr>
            <a:lvl4pPr marL="1078901" indent="0">
              <a:buNone/>
              <a:defRPr sz="1259" b="1"/>
            </a:lvl4pPr>
            <a:lvl5pPr marL="1438534" indent="0">
              <a:buNone/>
              <a:defRPr sz="1259" b="1"/>
            </a:lvl5pPr>
            <a:lvl6pPr marL="1798168" indent="0">
              <a:buNone/>
              <a:defRPr sz="1259" b="1"/>
            </a:lvl6pPr>
            <a:lvl7pPr marL="2157801" indent="0">
              <a:buNone/>
              <a:defRPr sz="1259" b="1"/>
            </a:lvl7pPr>
            <a:lvl8pPr marL="2517435" indent="0">
              <a:buNone/>
              <a:defRPr sz="1259" b="1"/>
            </a:lvl8pPr>
            <a:lvl9pPr marL="2877068" indent="0">
              <a:buNone/>
              <a:defRPr sz="125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1438" y="3770950"/>
            <a:ext cx="3057946" cy="554649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136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3296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027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453" y="688234"/>
            <a:ext cx="2319918" cy="2408820"/>
          </a:xfrm>
        </p:spPr>
        <p:txBody>
          <a:bodyPr anchor="b"/>
          <a:lstStyle>
            <a:lvl1pPr>
              <a:defRPr sz="251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7946" y="1486397"/>
            <a:ext cx="3641438" cy="7336385"/>
          </a:xfrm>
        </p:spPr>
        <p:txBody>
          <a:bodyPr/>
          <a:lstStyle>
            <a:lvl1pPr>
              <a:defRPr sz="2517"/>
            </a:lvl1pPr>
            <a:lvl2pPr>
              <a:defRPr sz="2202"/>
            </a:lvl2pPr>
            <a:lvl3pPr>
              <a:defRPr sz="1888"/>
            </a:lvl3pPr>
            <a:lvl4pPr>
              <a:defRPr sz="1573"/>
            </a:lvl4pPr>
            <a:lvl5pPr>
              <a:defRPr sz="1573"/>
            </a:lvl5pPr>
            <a:lvl6pPr>
              <a:defRPr sz="1573"/>
            </a:lvl6pPr>
            <a:lvl7pPr>
              <a:defRPr sz="1573"/>
            </a:lvl7pPr>
            <a:lvl8pPr>
              <a:defRPr sz="1573"/>
            </a:lvl8pPr>
            <a:lvl9pPr>
              <a:defRPr sz="157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453" y="3097054"/>
            <a:ext cx="2319918" cy="5737675"/>
          </a:xfrm>
        </p:spPr>
        <p:txBody>
          <a:bodyPr/>
          <a:lstStyle>
            <a:lvl1pPr marL="0" indent="0">
              <a:buNone/>
              <a:defRPr sz="1259"/>
            </a:lvl1pPr>
            <a:lvl2pPr marL="359634" indent="0">
              <a:buNone/>
              <a:defRPr sz="1101"/>
            </a:lvl2pPr>
            <a:lvl3pPr marL="719267" indent="0">
              <a:buNone/>
              <a:defRPr sz="944"/>
            </a:lvl3pPr>
            <a:lvl4pPr marL="1078901" indent="0">
              <a:buNone/>
              <a:defRPr sz="787"/>
            </a:lvl4pPr>
            <a:lvl5pPr marL="1438534" indent="0">
              <a:buNone/>
              <a:defRPr sz="787"/>
            </a:lvl5pPr>
            <a:lvl6pPr marL="1798168" indent="0">
              <a:buNone/>
              <a:defRPr sz="787"/>
            </a:lvl6pPr>
            <a:lvl7pPr marL="2157801" indent="0">
              <a:buNone/>
              <a:defRPr sz="787"/>
            </a:lvl7pPr>
            <a:lvl8pPr marL="2517435" indent="0">
              <a:buNone/>
              <a:defRPr sz="787"/>
            </a:lvl8pPr>
            <a:lvl9pPr marL="2877068" indent="0">
              <a:buNone/>
              <a:defRPr sz="78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297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453" y="688234"/>
            <a:ext cx="2319918" cy="2408820"/>
          </a:xfrm>
        </p:spPr>
        <p:txBody>
          <a:bodyPr anchor="b"/>
          <a:lstStyle>
            <a:lvl1pPr>
              <a:defRPr sz="251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57946" y="1486397"/>
            <a:ext cx="3641438" cy="7336385"/>
          </a:xfrm>
        </p:spPr>
        <p:txBody>
          <a:bodyPr anchor="t"/>
          <a:lstStyle>
            <a:lvl1pPr marL="0" indent="0">
              <a:buNone/>
              <a:defRPr sz="2517"/>
            </a:lvl1pPr>
            <a:lvl2pPr marL="359634" indent="0">
              <a:buNone/>
              <a:defRPr sz="2202"/>
            </a:lvl2pPr>
            <a:lvl3pPr marL="719267" indent="0">
              <a:buNone/>
              <a:defRPr sz="1888"/>
            </a:lvl3pPr>
            <a:lvl4pPr marL="1078901" indent="0">
              <a:buNone/>
              <a:defRPr sz="1573"/>
            </a:lvl4pPr>
            <a:lvl5pPr marL="1438534" indent="0">
              <a:buNone/>
              <a:defRPr sz="1573"/>
            </a:lvl5pPr>
            <a:lvl6pPr marL="1798168" indent="0">
              <a:buNone/>
              <a:defRPr sz="1573"/>
            </a:lvl6pPr>
            <a:lvl7pPr marL="2157801" indent="0">
              <a:buNone/>
              <a:defRPr sz="1573"/>
            </a:lvl7pPr>
            <a:lvl8pPr marL="2517435" indent="0">
              <a:buNone/>
              <a:defRPr sz="1573"/>
            </a:lvl8pPr>
            <a:lvl9pPr marL="2877068" indent="0">
              <a:buNone/>
              <a:defRPr sz="157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453" y="3097054"/>
            <a:ext cx="2319918" cy="5737675"/>
          </a:xfrm>
        </p:spPr>
        <p:txBody>
          <a:bodyPr/>
          <a:lstStyle>
            <a:lvl1pPr marL="0" indent="0">
              <a:buNone/>
              <a:defRPr sz="1259"/>
            </a:lvl1pPr>
            <a:lvl2pPr marL="359634" indent="0">
              <a:buNone/>
              <a:defRPr sz="1101"/>
            </a:lvl2pPr>
            <a:lvl3pPr marL="719267" indent="0">
              <a:buNone/>
              <a:defRPr sz="944"/>
            </a:lvl3pPr>
            <a:lvl4pPr marL="1078901" indent="0">
              <a:buNone/>
              <a:defRPr sz="787"/>
            </a:lvl4pPr>
            <a:lvl5pPr marL="1438534" indent="0">
              <a:buNone/>
              <a:defRPr sz="787"/>
            </a:lvl5pPr>
            <a:lvl6pPr marL="1798168" indent="0">
              <a:buNone/>
              <a:defRPr sz="787"/>
            </a:lvl6pPr>
            <a:lvl7pPr marL="2157801" indent="0">
              <a:buNone/>
              <a:defRPr sz="787"/>
            </a:lvl7pPr>
            <a:lvl8pPr marL="2517435" indent="0">
              <a:buNone/>
              <a:defRPr sz="787"/>
            </a:lvl8pPr>
            <a:lvl9pPr marL="2877068" indent="0">
              <a:buNone/>
              <a:defRPr sz="78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949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516" y="549634"/>
            <a:ext cx="6203931" cy="19954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516" y="2748157"/>
            <a:ext cx="6203931" cy="65501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516" y="9568370"/>
            <a:ext cx="1618417" cy="5496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1DEFA-CA9D-4314-8CD6-D2D65D572A92}" type="datetimeFigureOut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2669" y="9568370"/>
            <a:ext cx="2427625" cy="5496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30" y="9568370"/>
            <a:ext cx="1618417" cy="5496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6595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19267" rtl="0" eaLnBrk="1" latinLnBrk="0" hangingPunct="1">
        <a:lnSpc>
          <a:spcPct val="90000"/>
        </a:lnSpc>
        <a:spcBef>
          <a:spcPct val="0"/>
        </a:spcBef>
        <a:buNone/>
        <a:defRPr kumimoji="1" sz="346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817" indent="-179817" algn="l" defTabSz="71926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kumimoji="1" sz="2202" kern="1200">
          <a:solidFill>
            <a:schemeClr val="tx1"/>
          </a:solidFill>
          <a:latin typeface="+mn-lt"/>
          <a:ea typeface="+mn-ea"/>
          <a:cs typeface="+mn-cs"/>
        </a:defRPr>
      </a:lvl1pPr>
      <a:lvl2pPr marL="539450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888" kern="1200">
          <a:solidFill>
            <a:schemeClr val="tx1"/>
          </a:solidFill>
          <a:latin typeface="+mn-lt"/>
          <a:ea typeface="+mn-ea"/>
          <a:cs typeface="+mn-cs"/>
        </a:defRPr>
      </a:lvl2pPr>
      <a:lvl3pPr marL="899084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3pPr>
      <a:lvl4pPr marL="1258717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4pPr>
      <a:lvl5pPr marL="1618351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5pPr>
      <a:lvl6pPr marL="1977984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6pPr>
      <a:lvl7pPr marL="2337618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7pPr>
      <a:lvl8pPr marL="2697251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8pPr>
      <a:lvl9pPr marL="3056885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1pPr>
      <a:lvl2pPr marL="359634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2pPr>
      <a:lvl3pPr marL="719267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3pPr>
      <a:lvl4pPr marL="1078901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4pPr>
      <a:lvl5pPr marL="1438534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5pPr>
      <a:lvl6pPr marL="1798168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6pPr>
      <a:lvl7pPr marL="2157801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7pPr>
      <a:lvl8pPr marL="2517435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8pPr>
      <a:lvl9pPr marL="2877068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四角形: 角を丸くする 51">
            <a:extLst>
              <a:ext uri="{FF2B5EF4-FFF2-40B4-BE49-F238E27FC236}">
                <a16:creationId xmlns="" xmlns:a16="http://schemas.microsoft.com/office/drawing/2014/main" id="{AEEB7809-C2FD-42E6-A6F4-4FA659EF856B}"/>
              </a:ext>
            </a:extLst>
          </p:cNvPr>
          <p:cNvSpPr/>
          <p:nvPr/>
        </p:nvSpPr>
        <p:spPr>
          <a:xfrm>
            <a:off x="161874" y="2574922"/>
            <a:ext cx="6874333" cy="176793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198108" y="168928"/>
            <a:ext cx="6653475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b="1" dirty="0">
                <a:ln w="31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新型コロナウイルス感染症に係る「緊急事態宣言」を踏まえて</a:t>
            </a:r>
            <a:endParaRPr lang="en-US" altLang="ja-JP" b="1" dirty="0">
              <a:ln w="3175">
                <a:noFill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61" name="直線コネクタ 60">
            <a:extLst>
              <a:ext uri="{FF2B5EF4-FFF2-40B4-BE49-F238E27FC236}">
                <a16:creationId xmlns="" xmlns:a16="http://schemas.microsoft.com/office/drawing/2014/main" id="{8BD674EF-68A9-4CE2-A559-C45FB2898E04}"/>
              </a:ext>
            </a:extLst>
          </p:cNvPr>
          <p:cNvCxnSpPr>
            <a:cxnSpLocks/>
          </p:cNvCxnSpPr>
          <p:nvPr/>
        </p:nvCxnSpPr>
        <p:spPr>
          <a:xfrm>
            <a:off x="120094" y="1577361"/>
            <a:ext cx="6952773" cy="0"/>
          </a:xfrm>
          <a:prstGeom prst="line">
            <a:avLst/>
          </a:prstGeom>
          <a:ln w="57150">
            <a:solidFill>
              <a:srgbClr val="FFC61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四角形: 角を丸くする 4">
            <a:extLst>
              <a:ext uri="{FF2B5EF4-FFF2-40B4-BE49-F238E27FC236}">
                <a16:creationId xmlns="" xmlns:a16="http://schemas.microsoft.com/office/drawing/2014/main" id="{F9FDD026-B9D9-4142-8A06-D87C5116891E}"/>
              </a:ext>
            </a:extLst>
          </p:cNvPr>
          <p:cNvSpPr/>
          <p:nvPr/>
        </p:nvSpPr>
        <p:spPr>
          <a:xfrm>
            <a:off x="264297" y="2340941"/>
            <a:ext cx="3534971" cy="445943"/>
          </a:xfrm>
          <a:prstGeom prst="roundRect">
            <a:avLst>
              <a:gd name="adj" fmla="val 5000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">
            <a:extLst>
              <a:ext uri="{FF2B5EF4-FFF2-40B4-BE49-F238E27FC236}">
                <a16:creationId xmlns="" xmlns:a16="http://schemas.microsoft.com/office/drawing/2014/main" id="{D3D2E257-563A-4C76-B052-4B53E889CB1C}"/>
              </a:ext>
            </a:extLst>
          </p:cNvPr>
          <p:cNvGrpSpPr/>
          <p:nvPr/>
        </p:nvGrpSpPr>
        <p:grpSpPr>
          <a:xfrm>
            <a:off x="161874" y="551804"/>
            <a:ext cx="6874333" cy="832490"/>
            <a:chOff x="153869" y="503215"/>
            <a:chExt cx="8201708" cy="1996823"/>
          </a:xfrm>
        </p:grpSpPr>
        <p:sp>
          <p:nvSpPr>
            <p:cNvPr id="19" name="正方形/長方形 18">
              <a:extLst>
                <a:ext uri="{FF2B5EF4-FFF2-40B4-BE49-F238E27FC236}">
                  <a16:creationId xmlns="" xmlns:a16="http://schemas.microsoft.com/office/drawing/2014/main" id="{34F2CC78-E1BA-4F34-BE41-949D7F961DA4}"/>
                </a:ext>
              </a:extLst>
            </p:cNvPr>
            <p:cNvSpPr/>
            <p:nvPr/>
          </p:nvSpPr>
          <p:spPr>
            <a:xfrm>
              <a:off x="153869" y="515520"/>
              <a:ext cx="8201708" cy="198451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Plain">
                <a:avLst/>
              </a:prstTxWarp>
              <a:spAutoFit/>
            </a:bodyPr>
            <a:lstStyle/>
            <a:p>
              <a:pPr algn="ctr">
                <a:lnSpc>
                  <a:spcPts val="7300"/>
                </a:lnSpc>
              </a:pPr>
              <a:r>
                <a:rPr lang="ja-JP" altLang="en-US" sz="6600" b="1" dirty="0">
                  <a:ln w="57150">
                    <a:solidFill>
                      <a:srgbClr val="C00000"/>
                    </a:solidFill>
                  </a:ln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建設作業所などで注意すること</a:t>
              </a:r>
              <a:endParaRPr lang="en-US" altLang="ja-JP" sz="6600" b="1" dirty="0">
                <a:ln w="57150">
                  <a:solidFill>
                    <a:srgbClr val="C00000"/>
                  </a:solidFill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="" xmlns:a16="http://schemas.microsoft.com/office/drawing/2014/main" id="{DC500447-4A01-4DA4-B257-9FA30505D4FE}"/>
                </a:ext>
              </a:extLst>
            </p:cNvPr>
            <p:cNvSpPr/>
            <p:nvPr/>
          </p:nvSpPr>
          <p:spPr>
            <a:xfrm>
              <a:off x="153869" y="503215"/>
              <a:ext cx="8201707" cy="198451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Plain">
                <a:avLst/>
              </a:prstTxWarp>
              <a:spAutoFit/>
            </a:bodyPr>
            <a:lstStyle/>
            <a:p>
              <a:pPr algn="ctr">
                <a:lnSpc>
                  <a:spcPts val="7300"/>
                </a:lnSpc>
              </a:pPr>
              <a:r>
                <a:rPr lang="ja-JP" altLang="en-US" sz="6600" b="1" dirty="0">
                  <a:ln w="19050">
                    <a:noFill/>
                  </a:ln>
                  <a:solidFill>
                    <a:srgbClr val="FFC61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建設作業所などで注意すること</a:t>
              </a:r>
              <a:endParaRPr lang="en-US" altLang="ja-JP" sz="6600" b="1" dirty="0">
                <a:ln w="19050">
                  <a:noFill/>
                </a:ln>
                <a:solidFill>
                  <a:srgbClr val="FFC6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39" name="正方形/長方形 38">
            <a:extLst>
              <a:ext uri="{FF2B5EF4-FFF2-40B4-BE49-F238E27FC236}">
                <a16:creationId xmlns="" xmlns:a16="http://schemas.microsoft.com/office/drawing/2014/main" id="{C19D97EE-326F-472F-8877-10602419B457}"/>
              </a:ext>
            </a:extLst>
          </p:cNvPr>
          <p:cNvSpPr/>
          <p:nvPr/>
        </p:nvSpPr>
        <p:spPr>
          <a:xfrm>
            <a:off x="418660" y="2393856"/>
            <a:ext cx="3231654" cy="430887"/>
          </a:xfrm>
          <a:prstGeom prst="rect">
            <a:avLst/>
          </a:prstGeom>
          <a:noFill/>
        </p:spPr>
        <p:txBody>
          <a:bodyPr wrap="none" lIns="0" tIns="0" rIns="0" bIns="0" anchor="ctr" anchorCtr="0">
            <a:spAutoFit/>
          </a:bodyPr>
          <a:lstStyle/>
          <a:p>
            <a:r>
              <a:rPr lang="ja-JP" altLang="en-US" sz="2800" b="1" dirty="0">
                <a:ln w="31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３密を回避しよう！</a:t>
            </a:r>
            <a:endParaRPr lang="en-US" altLang="ja-JP" sz="2800" b="1" dirty="0">
              <a:ln w="3175">
                <a:noFill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="" xmlns:a16="http://schemas.microsoft.com/office/drawing/2014/main" id="{E828757D-B48C-40CE-B45E-14B3F1C7076A}"/>
              </a:ext>
            </a:extLst>
          </p:cNvPr>
          <p:cNvSpPr/>
          <p:nvPr/>
        </p:nvSpPr>
        <p:spPr>
          <a:xfrm>
            <a:off x="185981" y="2883175"/>
            <a:ext cx="6928666" cy="143885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ts val="2100"/>
              </a:lnSpc>
            </a:pPr>
            <a:r>
              <a:rPr lang="ja-JP" altLang="en-US" sz="1600" b="1" dirty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①換気の励行（打合せ時、作業時、休憩時、車内など）</a:t>
            </a:r>
            <a:endParaRPr lang="en-US" altLang="ja-JP" sz="1600" b="1" dirty="0">
              <a:ln w="3175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100"/>
              </a:lnSpc>
            </a:pPr>
            <a:r>
              <a:rPr lang="ja-JP" altLang="en-US" sz="1600" b="1" dirty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②換気設備の点検実施</a:t>
            </a:r>
            <a:endParaRPr lang="en-US" altLang="ja-JP" sz="1600" b="1" dirty="0">
              <a:ln w="3175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100"/>
              </a:lnSpc>
            </a:pPr>
            <a:r>
              <a:rPr lang="ja-JP" altLang="en-US" sz="1600" b="1" dirty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③他の人との距離を２ｍ以上に保つ</a:t>
            </a:r>
            <a:endParaRPr lang="en-US" altLang="ja-JP" sz="1600" b="1" dirty="0">
              <a:ln w="3175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100"/>
              </a:lnSpc>
            </a:pPr>
            <a:r>
              <a:rPr lang="ja-JP" altLang="en-US" sz="1600" b="1" dirty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④休憩時間をずらして部屋の密度を下げる</a:t>
            </a:r>
            <a:endParaRPr lang="en-US" altLang="ja-JP" sz="1600" b="1" dirty="0">
              <a:ln w="3175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100"/>
              </a:lnSpc>
            </a:pPr>
            <a:r>
              <a:rPr lang="ja-JP" altLang="en-US" sz="1600" b="1" dirty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⑤会議・打合せの内容見直し（要点をまとめる、手短な挨拶、人数調整）</a:t>
            </a:r>
            <a:endParaRPr lang="en-US" altLang="ja-JP" sz="1600" b="1" dirty="0">
              <a:ln w="3175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1" name="四角形: 角を丸くする 40">
            <a:extLst>
              <a:ext uri="{FF2B5EF4-FFF2-40B4-BE49-F238E27FC236}">
                <a16:creationId xmlns="" xmlns:a16="http://schemas.microsoft.com/office/drawing/2014/main" id="{3637C961-C393-4813-84CE-B37E74DDB046}"/>
              </a:ext>
            </a:extLst>
          </p:cNvPr>
          <p:cNvSpPr/>
          <p:nvPr/>
        </p:nvSpPr>
        <p:spPr>
          <a:xfrm>
            <a:off x="161874" y="7324880"/>
            <a:ext cx="6874333" cy="1511589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2" name="四角形: 角を丸くする 41">
            <a:extLst>
              <a:ext uri="{FF2B5EF4-FFF2-40B4-BE49-F238E27FC236}">
                <a16:creationId xmlns="" xmlns:a16="http://schemas.microsoft.com/office/drawing/2014/main" id="{07F7AC47-EA3A-414F-8057-D128089AFDE4}"/>
              </a:ext>
            </a:extLst>
          </p:cNvPr>
          <p:cNvSpPr/>
          <p:nvPr/>
        </p:nvSpPr>
        <p:spPr>
          <a:xfrm>
            <a:off x="264297" y="7090899"/>
            <a:ext cx="5540453" cy="445943"/>
          </a:xfrm>
          <a:prstGeom prst="roundRect">
            <a:avLst>
              <a:gd name="adj" fmla="val 5000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>
            <a:extLst>
              <a:ext uri="{FF2B5EF4-FFF2-40B4-BE49-F238E27FC236}">
                <a16:creationId xmlns="" xmlns:a16="http://schemas.microsoft.com/office/drawing/2014/main" id="{4C91B154-7073-4AB7-82C6-3E5D70F20E9A}"/>
              </a:ext>
            </a:extLst>
          </p:cNvPr>
          <p:cNvSpPr/>
          <p:nvPr/>
        </p:nvSpPr>
        <p:spPr>
          <a:xfrm>
            <a:off x="418660" y="7143814"/>
            <a:ext cx="5386090" cy="430887"/>
          </a:xfrm>
          <a:prstGeom prst="rect">
            <a:avLst/>
          </a:prstGeom>
          <a:noFill/>
        </p:spPr>
        <p:txBody>
          <a:bodyPr wrap="none" lIns="0" tIns="0" rIns="0" bIns="0" anchor="ctr" anchorCtr="0">
            <a:spAutoFit/>
          </a:bodyPr>
          <a:lstStyle/>
          <a:p>
            <a:r>
              <a:rPr lang="ja-JP" altLang="en-US" sz="2800" b="1" dirty="0">
                <a:ln w="31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報告・連絡体制を万全にしよう！</a:t>
            </a:r>
            <a:endParaRPr lang="en-US" altLang="ja-JP" sz="2800" b="1" dirty="0">
              <a:ln w="3175">
                <a:noFill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="" xmlns:a16="http://schemas.microsoft.com/office/drawing/2014/main" id="{5B925283-F28F-4C97-AE78-E6116AF97A48}"/>
              </a:ext>
            </a:extLst>
          </p:cNvPr>
          <p:cNvSpPr/>
          <p:nvPr/>
        </p:nvSpPr>
        <p:spPr>
          <a:xfrm>
            <a:off x="185981" y="7646012"/>
            <a:ext cx="6653475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ts val="2100"/>
              </a:lnSpc>
            </a:pPr>
            <a:r>
              <a:rPr lang="ja-JP" altLang="en-US" sz="1600" b="1" dirty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①連絡体制の整備（指揮系統の確立、報告の義務化など）</a:t>
            </a:r>
            <a:endParaRPr lang="en-US" altLang="ja-JP" sz="1600" b="1" dirty="0">
              <a:ln w="3175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100"/>
              </a:lnSpc>
            </a:pPr>
            <a:r>
              <a:rPr lang="ja-JP" altLang="en-US" sz="1600" b="1" dirty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②発注者との円滑なコミュニケーションを心がける</a:t>
            </a:r>
            <a:endParaRPr lang="en-US" altLang="ja-JP" sz="1600" b="1" dirty="0">
              <a:ln w="3175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100"/>
              </a:lnSpc>
            </a:pPr>
            <a:r>
              <a:rPr lang="ja-JP" altLang="en-US" sz="1600" b="1" dirty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</a:t>
            </a:r>
            <a:r>
              <a:rPr lang="en-US" altLang="ja-JP" sz="1600" b="1" dirty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IT</a:t>
            </a:r>
            <a:r>
              <a:rPr lang="ja-JP" altLang="en-US" sz="1600" b="1" dirty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機器の活用（</a:t>
            </a:r>
            <a:r>
              <a:rPr lang="en-US" altLang="ja-JP" sz="1600" b="1" dirty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WEB</a:t>
            </a:r>
            <a:r>
              <a:rPr lang="ja-JP" altLang="en-US" sz="1600" b="1" dirty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会議、遠隔臨場など）</a:t>
            </a:r>
            <a:endParaRPr lang="en-US" altLang="ja-JP" sz="1600" b="1" dirty="0">
              <a:ln w="3175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100"/>
              </a:lnSpc>
            </a:pPr>
            <a:r>
              <a:rPr lang="ja-JP" altLang="en-US" sz="1600" b="1" dirty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④管轄の公的相談窓口の把握（保健福祉事務所など）</a:t>
            </a:r>
            <a:endParaRPr lang="en-US" altLang="ja-JP" sz="1600" b="1" dirty="0">
              <a:ln w="3175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6" name="四角形: 角を丸くする 45">
            <a:extLst>
              <a:ext uri="{FF2B5EF4-FFF2-40B4-BE49-F238E27FC236}">
                <a16:creationId xmlns="" xmlns:a16="http://schemas.microsoft.com/office/drawing/2014/main" id="{BF1E637B-6DE9-4318-AE5F-642FC443B996}"/>
              </a:ext>
            </a:extLst>
          </p:cNvPr>
          <p:cNvSpPr/>
          <p:nvPr/>
        </p:nvSpPr>
        <p:spPr>
          <a:xfrm>
            <a:off x="161874" y="4945826"/>
            <a:ext cx="6874333" cy="180030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8" name="四角形: 角を丸くする 47">
            <a:extLst>
              <a:ext uri="{FF2B5EF4-FFF2-40B4-BE49-F238E27FC236}">
                <a16:creationId xmlns="" xmlns:a16="http://schemas.microsoft.com/office/drawing/2014/main" id="{B8F1CC3F-ABC7-4ED3-9ED6-2F7198EB71CA}"/>
              </a:ext>
            </a:extLst>
          </p:cNvPr>
          <p:cNvSpPr/>
          <p:nvPr/>
        </p:nvSpPr>
        <p:spPr>
          <a:xfrm>
            <a:off x="264298" y="4711845"/>
            <a:ext cx="4104162" cy="445943"/>
          </a:xfrm>
          <a:prstGeom prst="roundRect">
            <a:avLst>
              <a:gd name="adj" fmla="val 5000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正方形/長方形 49">
            <a:extLst>
              <a:ext uri="{FF2B5EF4-FFF2-40B4-BE49-F238E27FC236}">
                <a16:creationId xmlns="" xmlns:a16="http://schemas.microsoft.com/office/drawing/2014/main" id="{C94D57F2-DD66-4937-A968-BAA57AF6899D}"/>
              </a:ext>
            </a:extLst>
          </p:cNvPr>
          <p:cNvSpPr/>
          <p:nvPr/>
        </p:nvSpPr>
        <p:spPr>
          <a:xfrm>
            <a:off x="418660" y="4764760"/>
            <a:ext cx="3949799" cy="430887"/>
          </a:xfrm>
          <a:prstGeom prst="rect">
            <a:avLst/>
          </a:prstGeom>
          <a:noFill/>
        </p:spPr>
        <p:txBody>
          <a:bodyPr wrap="none" lIns="0" tIns="0" rIns="0" bIns="0" anchor="ctr" anchorCtr="0">
            <a:spAutoFit/>
          </a:bodyPr>
          <a:lstStyle/>
          <a:p>
            <a:r>
              <a:rPr lang="ja-JP" altLang="en-US" sz="2800" b="1" dirty="0">
                <a:ln w="31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衛生管理を徹底しよう！</a:t>
            </a:r>
            <a:endParaRPr lang="en-US" altLang="ja-JP" sz="2800" b="1" dirty="0">
              <a:ln w="3175">
                <a:noFill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="" xmlns:a16="http://schemas.microsoft.com/office/drawing/2014/main" id="{C547C9EA-BD34-4399-8232-557BEE496924}"/>
              </a:ext>
            </a:extLst>
          </p:cNvPr>
          <p:cNvSpPr/>
          <p:nvPr/>
        </p:nvSpPr>
        <p:spPr>
          <a:xfrm>
            <a:off x="185981" y="5254079"/>
            <a:ext cx="6653475" cy="143885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ts val="2100"/>
              </a:lnSpc>
            </a:pPr>
            <a:r>
              <a:rPr lang="ja-JP" altLang="en-US" sz="1600" b="1" dirty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①手洗い・うがい・マスク着用の励行</a:t>
            </a:r>
            <a:endParaRPr lang="en-US" altLang="ja-JP" sz="1600" b="1" dirty="0">
              <a:ln w="3175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100"/>
              </a:lnSpc>
            </a:pPr>
            <a:r>
              <a:rPr lang="ja-JP" altLang="en-US" sz="1600" b="1" dirty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②現場入場前の検温（</a:t>
            </a:r>
            <a:r>
              <a:rPr lang="en-US" altLang="ja-JP" sz="1600" b="1" dirty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37.5</a:t>
            </a:r>
            <a:r>
              <a:rPr lang="ja-JP" altLang="en-US" sz="1600" b="1" dirty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℃以上の場合は入場禁止）</a:t>
            </a:r>
            <a:endParaRPr lang="en-US" altLang="ja-JP" sz="1600" b="1" dirty="0">
              <a:ln w="3175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100"/>
              </a:lnSpc>
            </a:pPr>
            <a:r>
              <a:rPr lang="ja-JP" altLang="en-US" sz="1600" b="1" dirty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③アルコール消毒液の設置と不特定多数が触れる箇所の定期的な消毒</a:t>
            </a:r>
            <a:endParaRPr lang="en-US" altLang="ja-JP" sz="1600" b="1" dirty="0">
              <a:ln w="3175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100"/>
              </a:lnSpc>
            </a:pPr>
            <a:r>
              <a:rPr lang="ja-JP" altLang="en-US" sz="1600" b="1" dirty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④作業従事者の健康状態を把握</a:t>
            </a:r>
            <a:endParaRPr lang="en-US" altLang="ja-JP" sz="1600" b="1" dirty="0">
              <a:ln w="3175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100"/>
              </a:lnSpc>
            </a:pPr>
            <a:r>
              <a:rPr lang="ja-JP" altLang="en-US" sz="1600" b="1" dirty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⑤基本的生活習慣の指導（喫煙、暴飲暴食、睡眠不足などの見直し）</a:t>
            </a:r>
            <a:endParaRPr lang="en-US" altLang="ja-JP" sz="1600" b="1" dirty="0">
              <a:ln w="3175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="" xmlns:a16="http://schemas.microsoft.com/office/drawing/2014/main" id="{DF642AFC-8108-4724-A2D7-68082CE5B2F3}"/>
              </a:ext>
            </a:extLst>
          </p:cNvPr>
          <p:cNvSpPr/>
          <p:nvPr/>
        </p:nvSpPr>
        <p:spPr>
          <a:xfrm>
            <a:off x="80935" y="1671630"/>
            <a:ext cx="703108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800" b="1" dirty="0">
                <a:ln w="3175">
                  <a:noFill/>
                </a:ln>
                <a:solidFill>
                  <a:srgbClr val="FFC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～みんなが気持ちよく働ける環境づくり～</a:t>
            </a:r>
            <a:endParaRPr lang="en-US" altLang="ja-JP" sz="2800" b="1" dirty="0">
              <a:ln w="3175">
                <a:noFill/>
              </a:ln>
              <a:solidFill>
                <a:srgbClr val="FFC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="" xmlns:a16="http://schemas.microsoft.com/office/drawing/2014/main" id="{5078B33D-639B-476C-882B-BFCA23D8D47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7667" y="2550182"/>
            <a:ext cx="1699315" cy="1430679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="" xmlns:a16="http://schemas.microsoft.com/office/drawing/2014/main" id="{BFB2ECCF-2A2F-4434-A2F4-42CE540F9F7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8833" y="6817441"/>
            <a:ext cx="1447409" cy="2006806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="" xmlns:a16="http://schemas.microsoft.com/office/drawing/2014/main" id="{04954A76-DC72-451B-B4DE-E27522FDB05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6637" y="4871843"/>
            <a:ext cx="1332819" cy="1124192"/>
          </a:xfrm>
          <a:prstGeom prst="rect">
            <a:avLst/>
          </a:prstGeom>
        </p:spPr>
      </p:pic>
      <p:sp>
        <p:nvSpPr>
          <p:cNvPr id="23" name="正方形/長方形 22">
            <a:extLst>
              <a:ext uri="{FF2B5EF4-FFF2-40B4-BE49-F238E27FC236}">
                <a16:creationId xmlns="" xmlns:a16="http://schemas.microsoft.com/office/drawing/2014/main" id="{656836AC-CE14-4FB5-99EB-B546F15D1B93}"/>
              </a:ext>
            </a:extLst>
          </p:cNvPr>
          <p:cNvSpPr/>
          <p:nvPr/>
        </p:nvSpPr>
        <p:spPr>
          <a:xfrm>
            <a:off x="1053290" y="9207836"/>
            <a:ext cx="4884109" cy="50270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ts val="3200"/>
              </a:lnSpc>
            </a:pPr>
            <a:r>
              <a:rPr lang="ja-JP" altLang="en-US" sz="1600" b="1" dirty="0" smtClean="0">
                <a:ln w="0"/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一般社団法人 ○○○建設業協会</a:t>
            </a:r>
            <a:endParaRPr lang="ja-JP" altLang="en-US" sz="1600" b="1" dirty="0">
              <a:ln w="0"/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3655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728</TotalTime>
  <Words>245</Words>
  <Application>Microsoft Office PowerPoint</Application>
  <PresentationFormat>ユーザー設定</PresentationFormat>
  <Paragraphs>22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瀬下 邦久</dc:creator>
  <cp:lastModifiedBy>naoko</cp:lastModifiedBy>
  <cp:revision>96</cp:revision>
  <cp:lastPrinted>2020-04-10T02:00:30Z</cp:lastPrinted>
  <dcterms:created xsi:type="dcterms:W3CDTF">2018-05-28T23:26:38Z</dcterms:created>
  <dcterms:modified xsi:type="dcterms:W3CDTF">2020-04-10T05:42:14Z</dcterms:modified>
</cp:coreProperties>
</file>