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192963" cy="103235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" initials="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11"/>
    <a:srgbClr val="FFEBFC"/>
    <a:srgbClr val="FF6699"/>
    <a:srgbClr val="FFE1FF"/>
    <a:srgbClr val="FF99CC"/>
    <a:srgbClr val="008F6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-3162" y="-36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四角形: 角を丸くする 51">
            <a:extLst>
              <a:ext uri="{FF2B5EF4-FFF2-40B4-BE49-F238E27FC236}">
                <a16:creationId xmlns="" xmlns:a16="http://schemas.microsoft.com/office/drawing/2014/main" id="{AEEB7809-C2FD-42E6-A6F4-4FA659EF856B}"/>
              </a:ext>
            </a:extLst>
          </p:cNvPr>
          <p:cNvSpPr/>
          <p:nvPr/>
        </p:nvSpPr>
        <p:spPr>
          <a:xfrm>
            <a:off x="161874" y="2574922"/>
            <a:ext cx="6874333" cy="176793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98108" y="168928"/>
            <a:ext cx="665347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新型コロナウイルス感染症に係る「緊急事態宣言」を踏まえて</a:t>
            </a:r>
            <a:endParaRPr lang="en-US" altLang="ja-JP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="" xmlns:a16="http://schemas.microsoft.com/office/drawing/2014/main" id="{8BD674EF-68A9-4CE2-A559-C45FB2898E04}"/>
              </a:ext>
            </a:extLst>
          </p:cNvPr>
          <p:cNvCxnSpPr>
            <a:cxnSpLocks/>
          </p:cNvCxnSpPr>
          <p:nvPr/>
        </p:nvCxnSpPr>
        <p:spPr>
          <a:xfrm>
            <a:off x="120094" y="1577361"/>
            <a:ext cx="6952773" cy="0"/>
          </a:xfrm>
          <a:prstGeom prst="line">
            <a:avLst/>
          </a:prstGeom>
          <a:ln w="57150">
            <a:solidFill>
              <a:srgbClr val="FFC61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四角形: 角を丸くする 4">
            <a:extLst>
              <a:ext uri="{FF2B5EF4-FFF2-40B4-BE49-F238E27FC236}">
                <a16:creationId xmlns="" xmlns:a16="http://schemas.microsoft.com/office/drawing/2014/main" id="{F9FDD026-B9D9-4142-8A06-D87C5116891E}"/>
              </a:ext>
            </a:extLst>
          </p:cNvPr>
          <p:cNvSpPr/>
          <p:nvPr/>
        </p:nvSpPr>
        <p:spPr>
          <a:xfrm>
            <a:off x="264297" y="2340941"/>
            <a:ext cx="3534971" cy="445943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="" xmlns:a16="http://schemas.microsoft.com/office/drawing/2014/main" id="{D3D2E257-563A-4C76-B052-4B53E889CB1C}"/>
              </a:ext>
            </a:extLst>
          </p:cNvPr>
          <p:cNvGrpSpPr/>
          <p:nvPr/>
        </p:nvGrpSpPr>
        <p:grpSpPr>
          <a:xfrm>
            <a:off x="161874" y="551804"/>
            <a:ext cx="6874333" cy="832490"/>
            <a:chOff x="153869" y="503215"/>
            <a:chExt cx="8201708" cy="1996823"/>
          </a:xfrm>
        </p:grpSpPr>
        <p:sp>
          <p:nvSpPr>
            <p:cNvPr id="19" name="正方形/長方形 18">
              <a:extLst>
                <a:ext uri="{FF2B5EF4-FFF2-40B4-BE49-F238E27FC236}">
                  <a16:creationId xmlns="" xmlns:a16="http://schemas.microsoft.com/office/drawing/2014/main" id="{34F2CC78-E1BA-4F34-BE41-949D7F961DA4}"/>
                </a:ext>
              </a:extLst>
            </p:cNvPr>
            <p:cNvSpPr/>
            <p:nvPr/>
          </p:nvSpPr>
          <p:spPr>
            <a:xfrm>
              <a:off x="153869" y="515520"/>
              <a:ext cx="8201708" cy="19845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>
                <a:lnSpc>
                  <a:spcPts val="7300"/>
                </a:lnSpc>
              </a:pPr>
              <a:r>
                <a:rPr lang="ja-JP" altLang="en-US" sz="6600" b="1" dirty="0">
                  <a:ln w="57150">
                    <a:solidFill>
                      <a:srgbClr val="C00000"/>
                    </a:solidFill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建設作業所などで注意すること</a:t>
              </a:r>
              <a:endParaRPr lang="en-US" altLang="ja-JP" sz="6600" b="1" dirty="0">
                <a:ln w="57150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="" xmlns:a16="http://schemas.microsoft.com/office/drawing/2014/main" id="{DC500447-4A01-4DA4-B257-9FA30505D4FE}"/>
                </a:ext>
              </a:extLst>
            </p:cNvPr>
            <p:cNvSpPr/>
            <p:nvPr/>
          </p:nvSpPr>
          <p:spPr>
            <a:xfrm>
              <a:off x="153869" y="503215"/>
              <a:ext cx="8201707" cy="19845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>
                <a:lnSpc>
                  <a:spcPts val="7300"/>
                </a:lnSpc>
              </a:pPr>
              <a:r>
                <a:rPr lang="ja-JP" altLang="en-US" sz="6600" b="1" dirty="0">
                  <a:ln w="19050">
                    <a:noFill/>
                  </a:ln>
                  <a:solidFill>
                    <a:srgbClr val="FFC61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建設作業所などで注意すること</a:t>
              </a:r>
              <a:endParaRPr lang="en-US" altLang="ja-JP" sz="6600" b="1" dirty="0">
                <a:ln w="19050">
                  <a:noFill/>
                </a:ln>
                <a:solidFill>
                  <a:srgbClr val="FFC6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9" name="正方形/長方形 38">
            <a:extLst>
              <a:ext uri="{FF2B5EF4-FFF2-40B4-BE49-F238E27FC236}">
                <a16:creationId xmlns="" xmlns:a16="http://schemas.microsoft.com/office/drawing/2014/main" id="{C19D97EE-326F-472F-8877-10602419B457}"/>
              </a:ext>
            </a:extLst>
          </p:cNvPr>
          <p:cNvSpPr/>
          <p:nvPr/>
        </p:nvSpPr>
        <p:spPr>
          <a:xfrm>
            <a:off x="418660" y="2393856"/>
            <a:ext cx="3231654" cy="43088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r>
              <a:rPr lang="ja-JP" altLang="en-US" sz="28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３密を回避しよう！</a:t>
            </a:r>
            <a:endParaRPr lang="en-US" altLang="ja-JP" sz="28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="" xmlns:a16="http://schemas.microsoft.com/office/drawing/2014/main" id="{E828757D-B48C-40CE-B45E-14B3F1C7076A}"/>
              </a:ext>
            </a:extLst>
          </p:cNvPr>
          <p:cNvSpPr/>
          <p:nvPr/>
        </p:nvSpPr>
        <p:spPr>
          <a:xfrm>
            <a:off x="185981" y="2883175"/>
            <a:ext cx="6928666" cy="1438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①換気の励行（打合せ時、作業時、休憩時、車内など）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②換気設備の点検実施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③他の人との距離を２ｍ以上に保つ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④休憩時間をずらして部屋の密度を下げる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⑤会議・打合せの内容見直し（要点をまとめる、手短な挨拶、人数調整）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="" xmlns:a16="http://schemas.microsoft.com/office/drawing/2014/main" id="{3637C961-C393-4813-84CE-B37E74DDB046}"/>
              </a:ext>
            </a:extLst>
          </p:cNvPr>
          <p:cNvSpPr/>
          <p:nvPr/>
        </p:nvSpPr>
        <p:spPr>
          <a:xfrm>
            <a:off x="161874" y="7324880"/>
            <a:ext cx="6874333" cy="151158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="" xmlns:a16="http://schemas.microsoft.com/office/drawing/2014/main" id="{07F7AC47-EA3A-414F-8057-D128089AFDE4}"/>
              </a:ext>
            </a:extLst>
          </p:cNvPr>
          <p:cNvSpPr/>
          <p:nvPr/>
        </p:nvSpPr>
        <p:spPr>
          <a:xfrm>
            <a:off x="264297" y="7090899"/>
            <a:ext cx="5540453" cy="445943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="" xmlns:a16="http://schemas.microsoft.com/office/drawing/2014/main" id="{4C91B154-7073-4AB7-82C6-3E5D70F20E9A}"/>
              </a:ext>
            </a:extLst>
          </p:cNvPr>
          <p:cNvSpPr/>
          <p:nvPr/>
        </p:nvSpPr>
        <p:spPr>
          <a:xfrm>
            <a:off x="418660" y="7143814"/>
            <a:ext cx="5386090" cy="43088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r>
              <a:rPr lang="ja-JP" altLang="en-US" sz="28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報告・連絡体制を万全にしよう！</a:t>
            </a:r>
            <a:endParaRPr lang="en-US" altLang="ja-JP" sz="28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="" xmlns:a16="http://schemas.microsoft.com/office/drawing/2014/main" id="{5B925283-F28F-4C97-AE78-E6116AF97A48}"/>
              </a:ext>
            </a:extLst>
          </p:cNvPr>
          <p:cNvSpPr/>
          <p:nvPr/>
        </p:nvSpPr>
        <p:spPr>
          <a:xfrm>
            <a:off x="185981" y="7646012"/>
            <a:ext cx="6653475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①連絡体制の整備（指揮系統の確立、報告の義務化など）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②発注者との円滑なコミュニケーションを心がける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en-US" altLang="ja-JP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機器の活用（</a:t>
            </a:r>
            <a:r>
              <a:rPr lang="en-US" altLang="ja-JP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会議、遠隔臨場など）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④管轄の公的相談窓口の把握（保健福祉事務所など）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="" xmlns:a16="http://schemas.microsoft.com/office/drawing/2014/main" id="{BF1E637B-6DE9-4318-AE5F-642FC443B996}"/>
              </a:ext>
            </a:extLst>
          </p:cNvPr>
          <p:cNvSpPr/>
          <p:nvPr/>
        </p:nvSpPr>
        <p:spPr>
          <a:xfrm>
            <a:off x="161874" y="4945826"/>
            <a:ext cx="6874333" cy="18003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="" xmlns:a16="http://schemas.microsoft.com/office/drawing/2014/main" id="{B8F1CC3F-ABC7-4ED3-9ED6-2F7198EB71CA}"/>
              </a:ext>
            </a:extLst>
          </p:cNvPr>
          <p:cNvSpPr/>
          <p:nvPr/>
        </p:nvSpPr>
        <p:spPr>
          <a:xfrm>
            <a:off x="264298" y="4711845"/>
            <a:ext cx="4104162" cy="445943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="" xmlns:a16="http://schemas.microsoft.com/office/drawing/2014/main" id="{C94D57F2-DD66-4937-A968-BAA57AF6899D}"/>
              </a:ext>
            </a:extLst>
          </p:cNvPr>
          <p:cNvSpPr/>
          <p:nvPr/>
        </p:nvSpPr>
        <p:spPr>
          <a:xfrm>
            <a:off x="418660" y="4764760"/>
            <a:ext cx="3949799" cy="43088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r>
              <a:rPr lang="ja-JP" altLang="en-US" sz="28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衛生管理を徹底しよう！</a:t>
            </a:r>
            <a:endParaRPr lang="en-US" altLang="ja-JP" sz="28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="" xmlns:a16="http://schemas.microsoft.com/office/drawing/2014/main" id="{C547C9EA-BD34-4399-8232-557BEE496924}"/>
              </a:ext>
            </a:extLst>
          </p:cNvPr>
          <p:cNvSpPr/>
          <p:nvPr/>
        </p:nvSpPr>
        <p:spPr>
          <a:xfrm>
            <a:off x="185981" y="5254079"/>
            <a:ext cx="6653475" cy="14388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①手洗い・うがい・マスク着用の励行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②現場入場前の検温（</a:t>
            </a:r>
            <a:r>
              <a:rPr lang="en-US" altLang="ja-JP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37.5</a:t>
            </a: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℃以上の場合は入場禁止）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③アルコール消毒液の設置と不特定多数が触れる箇所の定期的な消毒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④作業従事者の健康状態を把握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⑤基本的生活習慣の指導（喫煙、暴飲暴食、睡眠不足などの見直し）</a:t>
            </a:r>
            <a:endParaRPr lang="en-US" altLang="ja-JP" sz="16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="" xmlns:a16="http://schemas.microsoft.com/office/drawing/2014/main" id="{DF642AFC-8108-4724-A2D7-68082CE5B2F3}"/>
              </a:ext>
            </a:extLst>
          </p:cNvPr>
          <p:cNvSpPr/>
          <p:nvPr/>
        </p:nvSpPr>
        <p:spPr>
          <a:xfrm>
            <a:off x="80935" y="1671630"/>
            <a:ext cx="703108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3175">
                  <a:noFill/>
                </a:ln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～みんなが気持ちよく働ける環境づくり～</a:t>
            </a:r>
            <a:endParaRPr lang="en-US" altLang="ja-JP" sz="2800" b="1" dirty="0">
              <a:ln w="3175">
                <a:noFill/>
              </a:ln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="" xmlns:a16="http://schemas.microsoft.com/office/drawing/2014/main" id="{5078B33D-639B-476C-882B-BFCA23D8D4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667" y="2550182"/>
            <a:ext cx="1699315" cy="143067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="" xmlns:a16="http://schemas.microsoft.com/office/drawing/2014/main" id="{BFB2ECCF-2A2F-4434-A2F4-42CE540F9F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833" y="6817441"/>
            <a:ext cx="1447409" cy="200680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="" xmlns:a16="http://schemas.microsoft.com/office/drawing/2014/main" id="{04954A76-DC72-451B-B4DE-E27522FDB0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637" y="4871843"/>
            <a:ext cx="1332819" cy="1124192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="" xmlns:a16="http://schemas.microsoft.com/office/drawing/2014/main" id="{656836AC-CE14-4FB5-99EB-B546F15D1B93}"/>
              </a:ext>
            </a:extLst>
          </p:cNvPr>
          <p:cNvSpPr/>
          <p:nvPr/>
        </p:nvSpPr>
        <p:spPr>
          <a:xfrm>
            <a:off x="1053290" y="9207836"/>
            <a:ext cx="4884109" cy="5027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16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 ○○○建設業協会</a:t>
            </a:r>
            <a:endParaRPr lang="ja-JP" altLang="en-US" sz="1600" b="1" dirty="0">
              <a:ln w="0"/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365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245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naoko</cp:lastModifiedBy>
  <cp:revision>96</cp:revision>
  <cp:lastPrinted>2020-04-10T02:00:30Z</cp:lastPrinted>
  <dcterms:created xsi:type="dcterms:W3CDTF">2018-05-28T23:26:38Z</dcterms:created>
  <dcterms:modified xsi:type="dcterms:W3CDTF">2020-04-10T05:42:14Z</dcterms:modified>
</cp:coreProperties>
</file>